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366" autoAdjust="0"/>
    <p:restoredTop sz="94660"/>
  </p:normalViewPr>
  <p:slideViewPr>
    <p:cSldViewPr snapToGrid="0">
      <p:cViewPr>
        <p:scale>
          <a:sx n="100" d="100"/>
          <a:sy n="100" d="100"/>
        </p:scale>
        <p:origin x="1008" y="4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F51695-612C-42A5-828B-A0F0A53E4DDE}"/>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79A1954C-2F07-4E66-AA87-32940ED17E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75965634-2EB8-422C-A9D1-068BF84EF594}"/>
              </a:ext>
            </a:extLst>
          </p:cNvPr>
          <p:cNvSpPr>
            <a:spLocks noGrp="1"/>
          </p:cNvSpPr>
          <p:nvPr>
            <p:ph type="dt" sz="half" idx="10"/>
          </p:nvPr>
        </p:nvSpPr>
        <p:spPr/>
        <p:txBody>
          <a:bodyPr/>
          <a:lstStyle/>
          <a:p>
            <a:fld id="{CCC69032-93A8-4AE6-BE2F-AF5F211A7716}" type="datetimeFigureOut">
              <a:rPr lang="es-MX" smtClean="0"/>
              <a:t>28/09/2018</a:t>
            </a:fld>
            <a:endParaRPr lang="es-MX"/>
          </a:p>
        </p:txBody>
      </p:sp>
      <p:sp>
        <p:nvSpPr>
          <p:cNvPr id="5" name="Marcador de pie de página 4">
            <a:extLst>
              <a:ext uri="{FF2B5EF4-FFF2-40B4-BE49-F238E27FC236}">
                <a16:creationId xmlns:a16="http://schemas.microsoft.com/office/drawing/2014/main" id="{DF27A811-8231-4171-A914-602DCD2386E1}"/>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F7E33066-266C-4EED-ADEF-C2690F3B1AEB}"/>
              </a:ext>
            </a:extLst>
          </p:cNvPr>
          <p:cNvSpPr>
            <a:spLocks noGrp="1"/>
          </p:cNvSpPr>
          <p:nvPr>
            <p:ph type="sldNum" sz="quarter" idx="12"/>
          </p:nvPr>
        </p:nvSpPr>
        <p:spPr/>
        <p:txBody>
          <a:bodyPr/>
          <a:lstStyle/>
          <a:p>
            <a:fld id="{2CA650BB-BF05-486D-943A-951F0B71C7F0}" type="slidenum">
              <a:rPr lang="es-MX" smtClean="0"/>
              <a:t>‹Nº›</a:t>
            </a:fld>
            <a:endParaRPr lang="es-MX"/>
          </a:p>
        </p:txBody>
      </p:sp>
    </p:spTree>
    <p:extLst>
      <p:ext uri="{BB962C8B-B14F-4D97-AF65-F5344CB8AC3E}">
        <p14:creationId xmlns:p14="http://schemas.microsoft.com/office/powerpoint/2010/main" val="1838845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37B69F-D9EB-4077-9C10-A0992E335320}"/>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9CAACF6D-7EBE-4F16-9274-AA59F31AAED6}"/>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9F817CC0-CD1A-4C38-AE16-0943454A7D97}"/>
              </a:ext>
            </a:extLst>
          </p:cNvPr>
          <p:cNvSpPr>
            <a:spLocks noGrp="1"/>
          </p:cNvSpPr>
          <p:nvPr>
            <p:ph type="dt" sz="half" idx="10"/>
          </p:nvPr>
        </p:nvSpPr>
        <p:spPr/>
        <p:txBody>
          <a:bodyPr/>
          <a:lstStyle/>
          <a:p>
            <a:fld id="{CCC69032-93A8-4AE6-BE2F-AF5F211A7716}" type="datetimeFigureOut">
              <a:rPr lang="es-MX" smtClean="0"/>
              <a:t>28/09/2018</a:t>
            </a:fld>
            <a:endParaRPr lang="es-MX"/>
          </a:p>
        </p:txBody>
      </p:sp>
      <p:sp>
        <p:nvSpPr>
          <p:cNvPr id="5" name="Marcador de pie de página 4">
            <a:extLst>
              <a:ext uri="{FF2B5EF4-FFF2-40B4-BE49-F238E27FC236}">
                <a16:creationId xmlns:a16="http://schemas.microsoft.com/office/drawing/2014/main" id="{C4B0A69A-1081-48DE-9E5E-DB69E30BDF13}"/>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EF326F43-7638-492C-8D52-C196724610A4}"/>
              </a:ext>
            </a:extLst>
          </p:cNvPr>
          <p:cNvSpPr>
            <a:spLocks noGrp="1"/>
          </p:cNvSpPr>
          <p:nvPr>
            <p:ph type="sldNum" sz="quarter" idx="12"/>
          </p:nvPr>
        </p:nvSpPr>
        <p:spPr/>
        <p:txBody>
          <a:bodyPr/>
          <a:lstStyle/>
          <a:p>
            <a:fld id="{2CA650BB-BF05-486D-943A-951F0B71C7F0}" type="slidenum">
              <a:rPr lang="es-MX" smtClean="0"/>
              <a:t>‹Nº›</a:t>
            </a:fld>
            <a:endParaRPr lang="es-MX"/>
          </a:p>
        </p:txBody>
      </p:sp>
    </p:spTree>
    <p:extLst>
      <p:ext uri="{BB962C8B-B14F-4D97-AF65-F5344CB8AC3E}">
        <p14:creationId xmlns:p14="http://schemas.microsoft.com/office/powerpoint/2010/main" val="298152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31E2F4C-1FEC-48C1-A6C9-CCCCC9456B1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39CC7EFF-FC7A-4231-AE11-3A0593164728}"/>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7EA88962-89FB-4CC7-A2D6-9846639CA189}"/>
              </a:ext>
            </a:extLst>
          </p:cNvPr>
          <p:cNvSpPr>
            <a:spLocks noGrp="1"/>
          </p:cNvSpPr>
          <p:nvPr>
            <p:ph type="dt" sz="half" idx="10"/>
          </p:nvPr>
        </p:nvSpPr>
        <p:spPr/>
        <p:txBody>
          <a:bodyPr/>
          <a:lstStyle/>
          <a:p>
            <a:fld id="{CCC69032-93A8-4AE6-BE2F-AF5F211A7716}" type="datetimeFigureOut">
              <a:rPr lang="es-MX" smtClean="0"/>
              <a:t>28/09/2018</a:t>
            </a:fld>
            <a:endParaRPr lang="es-MX"/>
          </a:p>
        </p:txBody>
      </p:sp>
      <p:sp>
        <p:nvSpPr>
          <p:cNvPr id="5" name="Marcador de pie de página 4">
            <a:extLst>
              <a:ext uri="{FF2B5EF4-FFF2-40B4-BE49-F238E27FC236}">
                <a16:creationId xmlns:a16="http://schemas.microsoft.com/office/drawing/2014/main" id="{2A930B47-8E07-4573-B485-2A03FEE9025F}"/>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D1555DFF-5F27-450A-A65F-35EC75DD4662}"/>
              </a:ext>
            </a:extLst>
          </p:cNvPr>
          <p:cNvSpPr>
            <a:spLocks noGrp="1"/>
          </p:cNvSpPr>
          <p:nvPr>
            <p:ph type="sldNum" sz="quarter" idx="12"/>
          </p:nvPr>
        </p:nvSpPr>
        <p:spPr/>
        <p:txBody>
          <a:bodyPr/>
          <a:lstStyle/>
          <a:p>
            <a:fld id="{2CA650BB-BF05-486D-943A-951F0B71C7F0}" type="slidenum">
              <a:rPr lang="es-MX" smtClean="0"/>
              <a:t>‹Nº›</a:t>
            </a:fld>
            <a:endParaRPr lang="es-MX"/>
          </a:p>
        </p:txBody>
      </p:sp>
    </p:spTree>
    <p:extLst>
      <p:ext uri="{BB962C8B-B14F-4D97-AF65-F5344CB8AC3E}">
        <p14:creationId xmlns:p14="http://schemas.microsoft.com/office/powerpoint/2010/main" val="3452073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419E34-AAC0-4F65-B5EA-CB065451CC8C}"/>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F136A453-D816-46B8-AD46-F393B869E1F1}"/>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674B3348-C205-4A46-AC7F-2839222D4CA1}"/>
              </a:ext>
            </a:extLst>
          </p:cNvPr>
          <p:cNvSpPr>
            <a:spLocks noGrp="1"/>
          </p:cNvSpPr>
          <p:nvPr>
            <p:ph type="dt" sz="half" idx="10"/>
          </p:nvPr>
        </p:nvSpPr>
        <p:spPr/>
        <p:txBody>
          <a:bodyPr/>
          <a:lstStyle/>
          <a:p>
            <a:fld id="{CCC69032-93A8-4AE6-BE2F-AF5F211A7716}" type="datetimeFigureOut">
              <a:rPr lang="es-MX" smtClean="0"/>
              <a:t>28/09/2018</a:t>
            </a:fld>
            <a:endParaRPr lang="es-MX"/>
          </a:p>
        </p:txBody>
      </p:sp>
      <p:sp>
        <p:nvSpPr>
          <p:cNvPr id="5" name="Marcador de pie de página 4">
            <a:extLst>
              <a:ext uri="{FF2B5EF4-FFF2-40B4-BE49-F238E27FC236}">
                <a16:creationId xmlns:a16="http://schemas.microsoft.com/office/drawing/2014/main" id="{6C36B4BA-2655-4998-B0E3-9A504E6D092A}"/>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6E70AA5B-C315-4A7B-B915-B8A3BA855DBC}"/>
              </a:ext>
            </a:extLst>
          </p:cNvPr>
          <p:cNvSpPr>
            <a:spLocks noGrp="1"/>
          </p:cNvSpPr>
          <p:nvPr>
            <p:ph type="sldNum" sz="quarter" idx="12"/>
          </p:nvPr>
        </p:nvSpPr>
        <p:spPr/>
        <p:txBody>
          <a:bodyPr/>
          <a:lstStyle/>
          <a:p>
            <a:fld id="{2CA650BB-BF05-486D-943A-951F0B71C7F0}" type="slidenum">
              <a:rPr lang="es-MX" smtClean="0"/>
              <a:t>‹Nº›</a:t>
            </a:fld>
            <a:endParaRPr lang="es-MX"/>
          </a:p>
        </p:txBody>
      </p:sp>
    </p:spTree>
    <p:extLst>
      <p:ext uri="{BB962C8B-B14F-4D97-AF65-F5344CB8AC3E}">
        <p14:creationId xmlns:p14="http://schemas.microsoft.com/office/powerpoint/2010/main" val="1976569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E11AAD-3BA1-41C0-930F-84BBB47C7145}"/>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5D728794-793C-4686-AF9E-16CA3D8F907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E70E2CDE-6006-4A53-A829-FF0C56496DA0}"/>
              </a:ext>
            </a:extLst>
          </p:cNvPr>
          <p:cNvSpPr>
            <a:spLocks noGrp="1"/>
          </p:cNvSpPr>
          <p:nvPr>
            <p:ph type="dt" sz="half" idx="10"/>
          </p:nvPr>
        </p:nvSpPr>
        <p:spPr/>
        <p:txBody>
          <a:bodyPr/>
          <a:lstStyle/>
          <a:p>
            <a:fld id="{CCC69032-93A8-4AE6-BE2F-AF5F211A7716}" type="datetimeFigureOut">
              <a:rPr lang="es-MX" smtClean="0"/>
              <a:t>28/09/2018</a:t>
            </a:fld>
            <a:endParaRPr lang="es-MX"/>
          </a:p>
        </p:txBody>
      </p:sp>
      <p:sp>
        <p:nvSpPr>
          <p:cNvPr id="5" name="Marcador de pie de página 4">
            <a:extLst>
              <a:ext uri="{FF2B5EF4-FFF2-40B4-BE49-F238E27FC236}">
                <a16:creationId xmlns:a16="http://schemas.microsoft.com/office/drawing/2014/main" id="{5AC24CBC-530F-445E-B2AB-3899C94BE79E}"/>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3D95B61B-5DAB-4709-9F59-7377E9D49DF5}"/>
              </a:ext>
            </a:extLst>
          </p:cNvPr>
          <p:cNvSpPr>
            <a:spLocks noGrp="1"/>
          </p:cNvSpPr>
          <p:nvPr>
            <p:ph type="sldNum" sz="quarter" idx="12"/>
          </p:nvPr>
        </p:nvSpPr>
        <p:spPr/>
        <p:txBody>
          <a:bodyPr/>
          <a:lstStyle/>
          <a:p>
            <a:fld id="{2CA650BB-BF05-486D-943A-951F0B71C7F0}" type="slidenum">
              <a:rPr lang="es-MX" smtClean="0"/>
              <a:t>‹Nº›</a:t>
            </a:fld>
            <a:endParaRPr lang="es-MX"/>
          </a:p>
        </p:txBody>
      </p:sp>
    </p:spTree>
    <p:extLst>
      <p:ext uri="{BB962C8B-B14F-4D97-AF65-F5344CB8AC3E}">
        <p14:creationId xmlns:p14="http://schemas.microsoft.com/office/powerpoint/2010/main" val="2365706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3434BF-9CFB-46C7-9EAD-4F73538A825E}"/>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3D720A43-EDDC-4426-8ED3-38280A737368}"/>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9E0D2DE4-218C-41FF-BE43-0B1FB092449B}"/>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0C5D636D-34A6-41C6-B1D2-85AD47BA72E7}"/>
              </a:ext>
            </a:extLst>
          </p:cNvPr>
          <p:cNvSpPr>
            <a:spLocks noGrp="1"/>
          </p:cNvSpPr>
          <p:nvPr>
            <p:ph type="dt" sz="half" idx="10"/>
          </p:nvPr>
        </p:nvSpPr>
        <p:spPr/>
        <p:txBody>
          <a:bodyPr/>
          <a:lstStyle/>
          <a:p>
            <a:fld id="{CCC69032-93A8-4AE6-BE2F-AF5F211A7716}" type="datetimeFigureOut">
              <a:rPr lang="es-MX" smtClean="0"/>
              <a:t>28/09/2018</a:t>
            </a:fld>
            <a:endParaRPr lang="es-MX"/>
          </a:p>
        </p:txBody>
      </p:sp>
      <p:sp>
        <p:nvSpPr>
          <p:cNvPr id="6" name="Marcador de pie de página 5">
            <a:extLst>
              <a:ext uri="{FF2B5EF4-FFF2-40B4-BE49-F238E27FC236}">
                <a16:creationId xmlns:a16="http://schemas.microsoft.com/office/drawing/2014/main" id="{497FAEB0-3069-4ABE-A941-7F1C292ED17D}"/>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96FDA330-0BA8-4184-BF86-514146832CA2}"/>
              </a:ext>
            </a:extLst>
          </p:cNvPr>
          <p:cNvSpPr>
            <a:spLocks noGrp="1"/>
          </p:cNvSpPr>
          <p:nvPr>
            <p:ph type="sldNum" sz="quarter" idx="12"/>
          </p:nvPr>
        </p:nvSpPr>
        <p:spPr/>
        <p:txBody>
          <a:bodyPr/>
          <a:lstStyle/>
          <a:p>
            <a:fld id="{2CA650BB-BF05-486D-943A-951F0B71C7F0}" type="slidenum">
              <a:rPr lang="es-MX" smtClean="0"/>
              <a:t>‹Nº›</a:t>
            </a:fld>
            <a:endParaRPr lang="es-MX"/>
          </a:p>
        </p:txBody>
      </p:sp>
    </p:spTree>
    <p:extLst>
      <p:ext uri="{BB962C8B-B14F-4D97-AF65-F5344CB8AC3E}">
        <p14:creationId xmlns:p14="http://schemas.microsoft.com/office/powerpoint/2010/main" val="3326313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AC4F89D-0A3B-42D6-8A8C-560FE03E2D2E}"/>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D8C931FD-F94F-4AFE-B3E8-B4CDC5A0CC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A146D2E7-F9ED-44A1-B1EC-F77B9951E740}"/>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FC538CC5-87BA-4E92-A6BD-1A6C93BD08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B68BEFB5-EB8E-42FF-80A8-104E76B32A3B}"/>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C83A23E0-6FB3-4070-B5C2-05442F3330D2}"/>
              </a:ext>
            </a:extLst>
          </p:cNvPr>
          <p:cNvSpPr>
            <a:spLocks noGrp="1"/>
          </p:cNvSpPr>
          <p:nvPr>
            <p:ph type="dt" sz="half" idx="10"/>
          </p:nvPr>
        </p:nvSpPr>
        <p:spPr/>
        <p:txBody>
          <a:bodyPr/>
          <a:lstStyle/>
          <a:p>
            <a:fld id="{CCC69032-93A8-4AE6-BE2F-AF5F211A7716}" type="datetimeFigureOut">
              <a:rPr lang="es-MX" smtClean="0"/>
              <a:t>28/09/2018</a:t>
            </a:fld>
            <a:endParaRPr lang="es-MX"/>
          </a:p>
        </p:txBody>
      </p:sp>
      <p:sp>
        <p:nvSpPr>
          <p:cNvPr id="8" name="Marcador de pie de página 7">
            <a:extLst>
              <a:ext uri="{FF2B5EF4-FFF2-40B4-BE49-F238E27FC236}">
                <a16:creationId xmlns:a16="http://schemas.microsoft.com/office/drawing/2014/main" id="{C66ADD8E-A673-47AF-99DA-9A9BB343E374}"/>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2EDC9DB6-4171-42CC-B5BD-346334BA1656}"/>
              </a:ext>
            </a:extLst>
          </p:cNvPr>
          <p:cNvSpPr>
            <a:spLocks noGrp="1"/>
          </p:cNvSpPr>
          <p:nvPr>
            <p:ph type="sldNum" sz="quarter" idx="12"/>
          </p:nvPr>
        </p:nvSpPr>
        <p:spPr/>
        <p:txBody>
          <a:bodyPr/>
          <a:lstStyle/>
          <a:p>
            <a:fld id="{2CA650BB-BF05-486D-943A-951F0B71C7F0}" type="slidenum">
              <a:rPr lang="es-MX" smtClean="0"/>
              <a:t>‹Nº›</a:t>
            </a:fld>
            <a:endParaRPr lang="es-MX"/>
          </a:p>
        </p:txBody>
      </p:sp>
    </p:spTree>
    <p:extLst>
      <p:ext uri="{BB962C8B-B14F-4D97-AF65-F5344CB8AC3E}">
        <p14:creationId xmlns:p14="http://schemas.microsoft.com/office/powerpoint/2010/main" val="2168354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0497A8-97EC-49B4-8588-48E71720571D}"/>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45105DE1-A76D-4836-A818-BE08A2474E10}"/>
              </a:ext>
            </a:extLst>
          </p:cNvPr>
          <p:cNvSpPr>
            <a:spLocks noGrp="1"/>
          </p:cNvSpPr>
          <p:nvPr>
            <p:ph type="dt" sz="half" idx="10"/>
          </p:nvPr>
        </p:nvSpPr>
        <p:spPr/>
        <p:txBody>
          <a:bodyPr/>
          <a:lstStyle/>
          <a:p>
            <a:fld id="{CCC69032-93A8-4AE6-BE2F-AF5F211A7716}" type="datetimeFigureOut">
              <a:rPr lang="es-MX" smtClean="0"/>
              <a:t>28/09/2018</a:t>
            </a:fld>
            <a:endParaRPr lang="es-MX"/>
          </a:p>
        </p:txBody>
      </p:sp>
      <p:sp>
        <p:nvSpPr>
          <p:cNvPr id="4" name="Marcador de pie de página 3">
            <a:extLst>
              <a:ext uri="{FF2B5EF4-FFF2-40B4-BE49-F238E27FC236}">
                <a16:creationId xmlns:a16="http://schemas.microsoft.com/office/drawing/2014/main" id="{A983CE37-35B3-43EE-A16F-BD4E6340332D}"/>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CE551F20-CD2C-43A8-9A9C-E179B5980452}"/>
              </a:ext>
            </a:extLst>
          </p:cNvPr>
          <p:cNvSpPr>
            <a:spLocks noGrp="1"/>
          </p:cNvSpPr>
          <p:nvPr>
            <p:ph type="sldNum" sz="quarter" idx="12"/>
          </p:nvPr>
        </p:nvSpPr>
        <p:spPr/>
        <p:txBody>
          <a:bodyPr/>
          <a:lstStyle/>
          <a:p>
            <a:fld id="{2CA650BB-BF05-486D-943A-951F0B71C7F0}" type="slidenum">
              <a:rPr lang="es-MX" smtClean="0"/>
              <a:t>‹Nº›</a:t>
            </a:fld>
            <a:endParaRPr lang="es-MX"/>
          </a:p>
        </p:txBody>
      </p:sp>
    </p:spTree>
    <p:extLst>
      <p:ext uri="{BB962C8B-B14F-4D97-AF65-F5344CB8AC3E}">
        <p14:creationId xmlns:p14="http://schemas.microsoft.com/office/powerpoint/2010/main" val="1344365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FB711328-3F21-4E81-AA24-6A8FEC9AFFB2}"/>
              </a:ext>
            </a:extLst>
          </p:cNvPr>
          <p:cNvSpPr>
            <a:spLocks noGrp="1"/>
          </p:cNvSpPr>
          <p:nvPr>
            <p:ph type="dt" sz="half" idx="10"/>
          </p:nvPr>
        </p:nvSpPr>
        <p:spPr/>
        <p:txBody>
          <a:bodyPr/>
          <a:lstStyle/>
          <a:p>
            <a:fld id="{CCC69032-93A8-4AE6-BE2F-AF5F211A7716}" type="datetimeFigureOut">
              <a:rPr lang="es-MX" smtClean="0"/>
              <a:t>28/09/2018</a:t>
            </a:fld>
            <a:endParaRPr lang="es-MX"/>
          </a:p>
        </p:txBody>
      </p:sp>
      <p:sp>
        <p:nvSpPr>
          <p:cNvPr id="3" name="Marcador de pie de página 2">
            <a:extLst>
              <a:ext uri="{FF2B5EF4-FFF2-40B4-BE49-F238E27FC236}">
                <a16:creationId xmlns:a16="http://schemas.microsoft.com/office/drawing/2014/main" id="{238DE4D2-6280-42D9-AAB1-64DF85B64B3D}"/>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CC9D7A2C-0273-450C-95C8-776075C4B759}"/>
              </a:ext>
            </a:extLst>
          </p:cNvPr>
          <p:cNvSpPr>
            <a:spLocks noGrp="1"/>
          </p:cNvSpPr>
          <p:nvPr>
            <p:ph type="sldNum" sz="quarter" idx="12"/>
          </p:nvPr>
        </p:nvSpPr>
        <p:spPr/>
        <p:txBody>
          <a:bodyPr/>
          <a:lstStyle/>
          <a:p>
            <a:fld id="{2CA650BB-BF05-486D-943A-951F0B71C7F0}" type="slidenum">
              <a:rPr lang="es-MX" smtClean="0"/>
              <a:t>‹Nº›</a:t>
            </a:fld>
            <a:endParaRPr lang="es-MX"/>
          </a:p>
        </p:txBody>
      </p:sp>
    </p:spTree>
    <p:extLst>
      <p:ext uri="{BB962C8B-B14F-4D97-AF65-F5344CB8AC3E}">
        <p14:creationId xmlns:p14="http://schemas.microsoft.com/office/powerpoint/2010/main" val="138531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4935FC-C12F-4FB6-BD11-DCB6A5895F4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FFBA67AD-5D02-460E-9F8D-8D8E4C0F39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46E7BDFC-294E-4F2F-9392-6F9D488C58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73CF5221-F0D9-4DBE-9E06-735A7BD0C39F}"/>
              </a:ext>
            </a:extLst>
          </p:cNvPr>
          <p:cNvSpPr>
            <a:spLocks noGrp="1"/>
          </p:cNvSpPr>
          <p:nvPr>
            <p:ph type="dt" sz="half" idx="10"/>
          </p:nvPr>
        </p:nvSpPr>
        <p:spPr/>
        <p:txBody>
          <a:bodyPr/>
          <a:lstStyle/>
          <a:p>
            <a:fld id="{CCC69032-93A8-4AE6-BE2F-AF5F211A7716}" type="datetimeFigureOut">
              <a:rPr lang="es-MX" smtClean="0"/>
              <a:t>28/09/2018</a:t>
            </a:fld>
            <a:endParaRPr lang="es-MX"/>
          </a:p>
        </p:txBody>
      </p:sp>
      <p:sp>
        <p:nvSpPr>
          <p:cNvPr id="6" name="Marcador de pie de página 5">
            <a:extLst>
              <a:ext uri="{FF2B5EF4-FFF2-40B4-BE49-F238E27FC236}">
                <a16:creationId xmlns:a16="http://schemas.microsoft.com/office/drawing/2014/main" id="{7A4361B5-3CC4-46CF-8AC6-7D39A8880342}"/>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583C72E1-A76E-42F0-8055-2784DF570953}"/>
              </a:ext>
            </a:extLst>
          </p:cNvPr>
          <p:cNvSpPr>
            <a:spLocks noGrp="1"/>
          </p:cNvSpPr>
          <p:nvPr>
            <p:ph type="sldNum" sz="quarter" idx="12"/>
          </p:nvPr>
        </p:nvSpPr>
        <p:spPr/>
        <p:txBody>
          <a:bodyPr/>
          <a:lstStyle/>
          <a:p>
            <a:fld id="{2CA650BB-BF05-486D-943A-951F0B71C7F0}" type="slidenum">
              <a:rPr lang="es-MX" smtClean="0"/>
              <a:t>‹Nº›</a:t>
            </a:fld>
            <a:endParaRPr lang="es-MX"/>
          </a:p>
        </p:txBody>
      </p:sp>
    </p:spTree>
    <p:extLst>
      <p:ext uri="{BB962C8B-B14F-4D97-AF65-F5344CB8AC3E}">
        <p14:creationId xmlns:p14="http://schemas.microsoft.com/office/powerpoint/2010/main" val="160340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6B57E8-0C92-4CE3-AADE-EF47A5FB962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F03B5D69-6B54-4C03-82E6-0B4C06B3F9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7BD54FC0-760F-4CED-8ED4-545703BBA5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DB5C90DF-A4BF-4CF0-83AF-10AB4DB746EF}"/>
              </a:ext>
            </a:extLst>
          </p:cNvPr>
          <p:cNvSpPr>
            <a:spLocks noGrp="1"/>
          </p:cNvSpPr>
          <p:nvPr>
            <p:ph type="dt" sz="half" idx="10"/>
          </p:nvPr>
        </p:nvSpPr>
        <p:spPr/>
        <p:txBody>
          <a:bodyPr/>
          <a:lstStyle/>
          <a:p>
            <a:fld id="{CCC69032-93A8-4AE6-BE2F-AF5F211A7716}" type="datetimeFigureOut">
              <a:rPr lang="es-MX" smtClean="0"/>
              <a:t>28/09/2018</a:t>
            </a:fld>
            <a:endParaRPr lang="es-MX"/>
          </a:p>
        </p:txBody>
      </p:sp>
      <p:sp>
        <p:nvSpPr>
          <p:cNvPr id="6" name="Marcador de pie de página 5">
            <a:extLst>
              <a:ext uri="{FF2B5EF4-FFF2-40B4-BE49-F238E27FC236}">
                <a16:creationId xmlns:a16="http://schemas.microsoft.com/office/drawing/2014/main" id="{EEB5DE17-E9DA-4A40-8DC0-8FC4DB866840}"/>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9B3599EB-F8D1-4C4B-B151-AFFE8141501B}"/>
              </a:ext>
            </a:extLst>
          </p:cNvPr>
          <p:cNvSpPr>
            <a:spLocks noGrp="1"/>
          </p:cNvSpPr>
          <p:nvPr>
            <p:ph type="sldNum" sz="quarter" idx="12"/>
          </p:nvPr>
        </p:nvSpPr>
        <p:spPr/>
        <p:txBody>
          <a:bodyPr/>
          <a:lstStyle/>
          <a:p>
            <a:fld id="{2CA650BB-BF05-486D-943A-951F0B71C7F0}" type="slidenum">
              <a:rPr lang="es-MX" smtClean="0"/>
              <a:t>‹Nº›</a:t>
            </a:fld>
            <a:endParaRPr lang="es-MX"/>
          </a:p>
        </p:txBody>
      </p:sp>
    </p:spTree>
    <p:extLst>
      <p:ext uri="{BB962C8B-B14F-4D97-AF65-F5344CB8AC3E}">
        <p14:creationId xmlns:p14="http://schemas.microsoft.com/office/powerpoint/2010/main" val="2425748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3658FAE-128B-42F0-AC73-F7C694EEFD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CFF845A4-D5D2-47B8-8136-863E6E8044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DCD99CA1-58BB-4778-A90C-473957CEF0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C69032-93A8-4AE6-BE2F-AF5F211A7716}" type="datetimeFigureOut">
              <a:rPr lang="es-MX" smtClean="0"/>
              <a:t>28/09/2018</a:t>
            </a:fld>
            <a:endParaRPr lang="es-MX"/>
          </a:p>
        </p:txBody>
      </p:sp>
      <p:sp>
        <p:nvSpPr>
          <p:cNvPr id="5" name="Marcador de pie de página 4">
            <a:extLst>
              <a:ext uri="{FF2B5EF4-FFF2-40B4-BE49-F238E27FC236}">
                <a16:creationId xmlns:a16="http://schemas.microsoft.com/office/drawing/2014/main" id="{572B3CD6-F330-438E-AEE1-67646894DD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A1DAAC63-2A60-44DA-9A87-B209643F11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A650BB-BF05-486D-943A-951F0B71C7F0}" type="slidenum">
              <a:rPr lang="es-MX" smtClean="0"/>
              <a:t>‹Nº›</a:t>
            </a:fld>
            <a:endParaRPr lang="es-MX"/>
          </a:p>
        </p:txBody>
      </p:sp>
    </p:spTree>
    <p:extLst>
      <p:ext uri="{BB962C8B-B14F-4D97-AF65-F5344CB8AC3E}">
        <p14:creationId xmlns:p14="http://schemas.microsoft.com/office/powerpoint/2010/main" val="40890054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a 4">
            <a:extLst>
              <a:ext uri="{FF2B5EF4-FFF2-40B4-BE49-F238E27FC236}">
                <a16:creationId xmlns:a16="http://schemas.microsoft.com/office/drawing/2014/main" id="{63EF5FDF-3B33-4573-A71B-A65BA1EBB19A}"/>
              </a:ext>
            </a:extLst>
          </p:cNvPr>
          <p:cNvGraphicFramePr>
            <a:graphicFrameLocks noGrp="1"/>
          </p:cNvGraphicFramePr>
          <p:nvPr>
            <p:extLst>
              <p:ext uri="{D42A27DB-BD31-4B8C-83A1-F6EECF244321}">
                <p14:modId xmlns:p14="http://schemas.microsoft.com/office/powerpoint/2010/main" val="559667801"/>
              </p:ext>
            </p:extLst>
          </p:nvPr>
        </p:nvGraphicFramePr>
        <p:xfrm>
          <a:off x="171450" y="1174434"/>
          <a:ext cx="11849100" cy="4994978"/>
        </p:xfrm>
        <a:graphic>
          <a:graphicData uri="http://schemas.openxmlformats.org/drawingml/2006/table">
            <a:tbl>
              <a:tblPr firstRow="1" firstCol="1" bandRow="1">
                <a:tableStyleId>{5C22544A-7EE6-4342-B048-85BDC9FD1C3A}</a:tableStyleId>
              </a:tblPr>
              <a:tblGrid>
                <a:gridCol w="2026546">
                  <a:extLst>
                    <a:ext uri="{9D8B030D-6E8A-4147-A177-3AD203B41FA5}">
                      <a16:colId xmlns:a16="http://schemas.microsoft.com/office/drawing/2014/main" val="3909322590"/>
                    </a:ext>
                  </a:extLst>
                </a:gridCol>
                <a:gridCol w="973902">
                  <a:extLst>
                    <a:ext uri="{9D8B030D-6E8A-4147-A177-3AD203B41FA5}">
                      <a16:colId xmlns:a16="http://schemas.microsoft.com/office/drawing/2014/main" val="3623394457"/>
                    </a:ext>
                  </a:extLst>
                </a:gridCol>
                <a:gridCol w="2314504">
                  <a:extLst>
                    <a:ext uri="{9D8B030D-6E8A-4147-A177-3AD203B41FA5}">
                      <a16:colId xmlns:a16="http://schemas.microsoft.com/office/drawing/2014/main" val="173414825"/>
                    </a:ext>
                  </a:extLst>
                </a:gridCol>
                <a:gridCol w="3219450">
                  <a:extLst>
                    <a:ext uri="{9D8B030D-6E8A-4147-A177-3AD203B41FA5}">
                      <a16:colId xmlns:a16="http://schemas.microsoft.com/office/drawing/2014/main" val="3942052261"/>
                    </a:ext>
                  </a:extLst>
                </a:gridCol>
                <a:gridCol w="714375">
                  <a:extLst>
                    <a:ext uri="{9D8B030D-6E8A-4147-A177-3AD203B41FA5}">
                      <a16:colId xmlns:a16="http://schemas.microsoft.com/office/drawing/2014/main" val="1125166326"/>
                    </a:ext>
                  </a:extLst>
                </a:gridCol>
                <a:gridCol w="2600323">
                  <a:extLst>
                    <a:ext uri="{9D8B030D-6E8A-4147-A177-3AD203B41FA5}">
                      <a16:colId xmlns:a16="http://schemas.microsoft.com/office/drawing/2014/main" val="1262381125"/>
                    </a:ext>
                  </a:extLst>
                </a:gridCol>
              </a:tblGrid>
              <a:tr h="0">
                <a:tc>
                  <a:txBody>
                    <a:bodyPr/>
                    <a:lstStyle/>
                    <a:p>
                      <a:pPr algn="ctr">
                        <a:lnSpc>
                          <a:spcPct val="115000"/>
                        </a:lnSpc>
                        <a:spcAft>
                          <a:spcPts val="0"/>
                        </a:spcAft>
                      </a:pPr>
                      <a:r>
                        <a:rPr lang="es-MX" sz="900" dirty="0">
                          <a:effectLst/>
                        </a:rPr>
                        <a:t>TEMA</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s-MX" sz="900" dirty="0">
                          <a:effectLst/>
                        </a:rPr>
                        <a:t>AUDIENCIA ESTRATÉGICA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s-MX" sz="900" dirty="0">
                          <a:effectLst/>
                        </a:rPr>
                        <a:t>EFECTO ESPERADO</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s-MX" sz="900" dirty="0">
                          <a:effectLst/>
                        </a:rPr>
                        <a:t>INDICADOR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s-MX" sz="1100" dirty="0">
                          <a:effectLst/>
                          <a:latin typeface="Calibri" panose="020F0502020204030204" pitchFamily="34" charset="0"/>
                          <a:ea typeface="Calibri" panose="020F0502020204030204" pitchFamily="34" charset="0"/>
                          <a:cs typeface="Times New Roman" panose="02020603050405020304" pitchFamily="18" charset="0"/>
                        </a:rPr>
                        <a:t>Formula</a:t>
                      </a:r>
                    </a:p>
                  </a:txBody>
                  <a:tcPr marL="68580" marR="68580" marT="0" marB="0" anchor="ctr"/>
                </a:tc>
                <a:tc>
                  <a:txBody>
                    <a:bodyPr/>
                    <a:lstStyle/>
                    <a:p>
                      <a:pPr algn="ctr">
                        <a:lnSpc>
                          <a:spcPct val="115000"/>
                        </a:lnSpc>
                        <a:spcAft>
                          <a:spcPts val="0"/>
                        </a:spcAft>
                      </a:pPr>
                      <a:r>
                        <a:rPr lang="es-MX" sz="1100" dirty="0">
                          <a:effectLst/>
                          <a:latin typeface="Calibri" panose="020F0502020204030204" pitchFamily="34" charset="0"/>
                          <a:ea typeface="Calibri" panose="020F0502020204030204" pitchFamily="34" charset="0"/>
                          <a:cs typeface="Times New Roman" panose="02020603050405020304" pitchFamily="18" charset="0"/>
                        </a:rPr>
                        <a:t>Efecto y beneficio</a:t>
                      </a:r>
                    </a:p>
                  </a:txBody>
                  <a:tcPr marL="68580" marR="68580" marT="0" marB="0" anchor="ctr"/>
                </a:tc>
                <a:extLst>
                  <a:ext uri="{0D108BD9-81ED-4DB2-BD59-A6C34878D82A}">
                    <a16:rowId xmlns:a16="http://schemas.microsoft.com/office/drawing/2014/main" val="1459431650"/>
                  </a:ext>
                </a:extLst>
              </a:tr>
              <a:tr h="0">
                <a:tc>
                  <a:txBody>
                    <a:bodyPr/>
                    <a:lstStyle/>
                    <a:p>
                      <a:pPr>
                        <a:lnSpc>
                          <a:spcPct val="115000"/>
                        </a:lnSpc>
                        <a:spcAft>
                          <a:spcPts val="0"/>
                        </a:spcAft>
                      </a:pPr>
                      <a:r>
                        <a:rPr lang="es-MX" sz="850" u="none" dirty="0">
                          <a:solidFill>
                            <a:schemeClr val="accent1">
                              <a:lumMod val="50000"/>
                            </a:schemeClr>
                          </a:solidFill>
                          <a:effectLst/>
                        </a:rPr>
                        <a:t>Reglamento del Hospital Infantil de México</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15000"/>
                        </a:lnSpc>
                        <a:spcAft>
                          <a:spcPts val="0"/>
                        </a:spcAft>
                      </a:pPr>
                      <a:r>
                        <a:rPr lang="es-MX" sz="850" u="none" dirty="0">
                          <a:solidFill>
                            <a:schemeClr val="accent1">
                              <a:lumMod val="50000"/>
                            </a:schemeClr>
                          </a:solidFill>
                          <a:effectLst/>
                        </a:rPr>
                        <a:t>Ciudadanos</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15000"/>
                        </a:lnSpc>
                        <a:spcAft>
                          <a:spcPts val="0"/>
                        </a:spcAft>
                      </a:pPr>
                      <a:r>
                        <a:rPr lang="es-MX" sz="850" u="none" dirty="0">
                          <a:solidFill>
                            <a:schemeClr val="accent1">
                              <a:lumMod val="50000"/>
                            </a:schemeClr>
                          </a:solidFill>
                          <a:effectLst/>
                        </a:rPr>
                        <a:t>Que los usuarios conozcan el Reglamento de atención médica del HIMFG</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rPr>
                        <a:t>Porcentaje de Reproducción de videos del Reglamento del HIMFG</a:t>
                      </a:r>
                    </a:p>
                    <a:p>
                      <a:pPr algn="ctr">
                        <a:lnSpc>
                          <a:spcPct val="115000"/>
                        </a:lnSpc>
                        <a:spcAft>
                          <a:spcPts val="0"/>
                        </a:spcAft>
                      </a:pPr>
                      <a:r>
                        <a:rPr lang="es-MX" sz="850" u="none" dirty="0">
                          <a:solidFill>
                            <a:schemeClr val="accent1">
                              <a:lumMod val="50000"/>
                            </a:schemeClr>
                          </a:solidFill>
                          <a:effectLst/>
                        </a:rPr>
                        <a:t> </a:t>
                      </a:r>
                    </a:p>
                    <a:p>
                      <a:pPr algn="ctr">
                        <a:lnSpc>
                          <a:spcPct val="115000"/>
                        </a:lnSpc>
                        <a:spcAft>
                          <a:spcPts val="0"/>
                        </a:spcAft>
                      </a:pPr>
                      <a:r>
                        <a:rPr lang="es-MX" sz="850" u="none" dirty="0">
                          <a:solidFill>
                            <a:schemeClr val="accent1">
                              <a:lumMod val="50000"/>
                            </a:schemeClr>
                          </a:solidFill>
                          <a:effectLst/>
                        </a:rPr>
                        <a:t>No. de Reproducciones de los videos /número de días del periodo</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Durante el periodo, no fueron consultados los reglamentos en diferentes idiomas</a:t>
                      </a:r>
                    </a:p>
                  </a:txBody>
                  <a:tcPr marL="68580" marR="68580" marT="0" marB="0" anchor="ctr">
                    <a:solidFill>
                      <a:schemeClr val="accent1">
                        <a:lumMod val="20000"/>
                        <a:lumOff val="80000"/>
                      </a:schemeClr>
                    </a:solidFill>
                  </a:tcPr>
                </a:tc>
                <a:extLst>
                  <a:ext uri="{0D108BD9-81ED-4DB2-BD59-A6C34878D82A}">
                    <a16:rowId xmlns:a16="http://schemas.microsoft.com/office/drawing/2014/main" val="2737660700"/>
                  </a:ext>
                </a:extLst>
              </a:tr>
              <a:tr h="0">
                <a:tc>
                  <a:txBody>
                    <a:bodyPr/>
                    <a:lstStyle/>
                    <a:p>
                      <a:pPr>
                        <a:lnSpc>
                          <a:spcPct val="115000"/>
                        </a:lnSpc>
                        <a:spcAft>
                          <a:spcPts val="0"/>
                        </a:spcAft>
                      </a:pPr>
                      <a:r>
                        <a:rPr lang="es-MX" sz="850" u="none" dirty="0">
                          <a:solidFill>
                            <a:schemeClr val="accent1">
                              <a:lumMod val="50000"/>
                            </a:schemeClr>
                          </a:solidFill>
                          <a:effectLst/>
                        </a:rPr>
                        <a:t>Ingreso con Perro Guía</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15000"/>
                        </a:lnSpc>
                        <a:spcAft>
                          <a:spcPts val="0"/>
                        </a:spcAft>
                      </a:pPr>
                      <a:r>
                        <a:rPr lang="es-MX" sz="850" u="none" dirty="0">
                          <a:solidFill>
                            <a:schemeClr val="accent1">
                              <a:lumMod val="50000"/>
                            </a:schemeClr>
                          </a:solidFill>
                          <a:effectLst/>
                        </a:rPr>
                        <a:t>Ciudadanos</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15000"/>
                        </a:lnSpc>
                        <a:spcAft>
                          <a:spcPts val="0"/>
                        </a:spcAft>
                      </a:pPr>
                      <a:r>
                        <a:rPr lang="es-MX" sz="850" u="none" dirty="0">
                          <a:solidFill>
                            <a:schemeClr val="accent1">
                              <a:lumMod val="50000"/>
                            </a:schemeClr>
                          </a:solidFill>
                          <a:effectLst/>
                        </a:rPr>
                        <a:t>Que los usuarios conozcan los procedimientos de inclusión a personas con discapacidad visual que ha desarrollado el Hospital</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rPr>
                        <a:t>Porcentaje de Reproducción del video Ingreso con perro guía</a:t>
                      </a:r>
                    </a:p>
                    <a:p>
                      <a:pPr algn="ctr">
                        <a:lnSpc>
                          <a:spcPct val="115000"/>
                        </a:lnSpc>
                        <a:spcAft>
                          <a:spcPts val="0"/>
                        </a:spcAft>
                      </a:pPr>
                      <a:r>
                        <a:rPr lang="es-MX" sz="850" u="none" dirty="0">
                          <a:solidFill>
                            <a:schemeClr val="accent1">
                              <a:lumMod val="50000"/>
                            </a:schemeClr>
                          </a:solidFill>
                          <a:effectLst/>
                        </a:rPr>
                        <a:t> </a:t>
                      </a:r>
                    </a:p>
                    <a:p>
                      <a:pPr algn="ctr">
                        <a:lnSpc>
                          <a:spcPct val="115000"/>
                        </a:lnSpc>
                        <a:spcAft>
                          <a:spcPts val="0"/>
                        </a:spcAft>
                      </a:pPr>
                      <a:r>
                        <a:rPr lang="es-MX" sz="850" u="none" dirty="0">
                          <a:solidFill>
                            <a:schemeClr val="accent1">
                              <a:lumMod val="50000"/>
                            </a:schemeClr>
                          </a:solidFill>
                          <a:effectLst/>
                        </a:rPr>
                        <a:t>No. de Reproducciones del video /número de días del periodo</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12/30*100 = 0.4</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Los usuarios con capacidades diferentes tuvieron acceso al procedimiento implementado en el Hospital a través de Internet, en el periodo, 0.4 veces fue consultado.</a:t>
                      </a:r>
                    </a:p>
                  </a:txBody>
                  <a:tcPr marL="68580" marR="68580" marT="0" marB="0" anchor="ctr">
                    <a:solidFill>
                      <a:schemeClr val="accent1">
                        <a:lumMod val="20000"/>
                        <a:lumOff val="80000"/>
                      </a:schemeClr>
                    </a:solidFill>
                  </a:tcPr>
                </a:tc>
                <a:extLst>
                  <a:ext uri="{0D108BD9-81ED-4DB2-BD59-A6C34878D82A}">
                    <a16:rowId xmlns:a16="http://schemas.microsoft.com/office/drawing/2014/main" val="2006354990"/>
                  </a:ext>
                </a:extLst>
              </a:tr>
              <a:tr h="0">
                <a:tc>
                  <a:txBody>
                    <a:bodyPr/>
                    <a:lstStyle/>
                    <a:p>
                      <a:pPr>
                        <a:lnSpc>
                          <a:spcPct val="115000"/>
                        </a:lnSpc>
                        <a:spcAft>
                          <a:spcPts val="0"/>
                        </a:spcAft>
                      </a:pPr>
                      <a:r>
                        <a:rPr lang="es-MX" sz="850" u="none" dirty="0">
                          <a:solidFill>
                            <a:schemeClr val="accent1">
                              <a:lumMod val="50000"/>
                            </a:schemeClr>
                          </a:solidFill>
                          <a:effectLst/>
                        </a:rPr>
                        <a:t>Lavado de Manos</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15000"/>
                        </a:lnSpc>
                        <a:spcAft>
                          <a:spcPts val="0"/>
                        </a:spcAft>
                      </a:pPr>
                      <a:r>
                        <a:rPr lang="es-MX" sz="850" u="none" dirty="0">
                          <a:solidFill>
                            <a:schemeClr val="accent1">
                              <a:lumMod val="50000"/>
                            </a:schemeClr>
                          </a:solidFill>
                          <a:effectLst/>
                        </a:rPr>
                        <a:t>Ciudadanos, Personal de Salud, Académicos</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15000"/>
                        </a:lnSpc>
                        <a:spcAft>
                          <a:spcPts val="0"/>
                        </a:spcAft>
                      </a:pPr>
                      <a:r>
                        <a:rPr lang="es-MX" sz="850" u="none" dirty="0">
                          <a:solidFill>
                            <a:schemeClr val="accent1">
                              <a:lumMod val="50000"/>
                            </a:schemeClr>
                          </a:solidFill>
                          <a:effectLst/>
                        </a:rPr>
                        <a:t>Que el personal de salud, pacientes y familiares conozcan la forma en que deben realizar el lavado de manos como medida de prevención de enfermedades</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rPr>
                        <a:t>Porcentaje de Reproducción de videos con la Explicación del lavado de manos</a:t>
                      </a:r>
                    </a:p>
                    <a:p>
                      <a:pPr algn="ctr">
                        <a:lnSpc>
                          <a:spcPct val="115000"/>
                        </a:lnSpc>
                        <a:spcAft>
                          <a:spcPts val="0"/>
                        </a:spcAft>
                      </a:pPr>
                      <a:r>
                        <a:rPr lang="es-MX" sz="850" u="none" dirty="0">
                          <a:solidFill>
                            <a:schemeClr val="accent1">
                              <a:lumMod val="50000"/>
                            </a:schemeClr>
                          </a:solidFill>
                          <a:effectLst/>
                        </a:rPr>
                        <a:t> </a:t>
                      </a:r>
                    </a:p>
                    <a:p>
                      <a:pPr algn="ctr">
                        <a:lnSpc>
                          <a:spcPct val="115000"/>
                        </a:lnSpc>
                        <a:spcAft>
                          <a:spcPts val="0"/>
                        </a:spcAft>
                      </a:pPr>
                      <a:r>
                        <a:rPr lang="es-MX" sz="850" u="none" dirty="0">
                          <a:solidFill>
                            <a:schemeClr val="accent1">
                              <a:lumMod val="50000"/>
                            </a:schemeClr>
                          </a:solidFill>
                          <a:effectLst/>
                        </a:rPr>
                        <a:t>No. de Reproducciones de los videos /número de días del periodo</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26/30 = 0.9</a:t>
                      </a:r>
                    </a:p>
                  </a:txBody>
                  <a:tcPr marL="68580" marR="68580" marT="0" marB="0" anchor="ctr">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Este tema fue reproducido por lo menos una vez al día en el periodo, lo que indica la relevancia del tema</a:t>
                      </a:r>
                    </a:p>
                  </a:txBody>
                  <a:tcPr marL="68580" marR="68580" marT="0" marB="0" anchor="ctr">
                    <a:solidFill>
                      <a:schemeClr val="accent1">
                        <a:lumMod val="20000"/>
                        <a:lumOff val="80000"/>
                      </a:schemeClr>
                    </a:solidFill>
                  </a:tcPr>
                </a:tc>
                <a:extLst>
                  <a:ext uri="{0D108BD9-81ED-4DB2-BD59-A6C34878D82A}">
                    <a16:rowId xmlns:a16="http://schemas.microsoft.com/office/drawing/2014/main" val="969532997"/>
                  </a:ext>
                </a:extLst>
              </a:tr>
              <a:tr h="0">
                <a:tc>
                  <a:txBody>
                    <a:bodyPr/>
                    <a:lstStyle/>
                    <a:p>
                      <a:pPr>
                        <a:lnSpc>
                          <a:spcPct val="115000"/>
                        </a:lnSpc>
                        <a:spcAft>
                          <a:spcPts val="0"/>
                        </a:spcAft>
                      </a:pPr>
                      <a:r>
                        <a:rPr lang="es-MX" sz="850" u="none" dirty="0">
                          <a:solidFill>
                            <a:schemeClr val="accent1">
                              <a:lumMod val="50000"/>
                            </a:schemeClr>
                          </a:solidFill>
                          <a:effectLst/>
                        </a:rPr>
                        <a:t>Orientación para Pacientes de Clasificación (OPC)</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solidFill>
                      <a:schemeClr val="accent1">
                        <a:lumMod val="40000"/>
                        <a:lumOff val="60000"/>
                      </a:schemeClr>
                    </a:solidFill>
                  </a:tcPr>
                </a:tc>
                <a:tc>
                  <a:txBody>
                    <a:bodyPr/>
                    <a:lstStyle/>
                    <a:p>
                      <a:pPr>
                        <a:lnSpc>
                          <a:spcPct val="115000"/>
                        </a:lnSpc>
                        <a:spcAft>
                          <a:spcPts val="0"/>
                        </a:spcAft>
                      </a:pPr>
                      <a:r>
                        <a:rPr lang="es-MX" sz="850" u="none" dirty="0">
                          <a:solidFill>
                            <a:schemeClr val="accent1">
                              <a:lumMod val="50000"/>
                            </a:schemeClr>
                          </a:solidFill>
                          <a:effectLst/>
                        </a:rPr>
                        <a:t>Ciudadanos</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solidFill>
                      <a:schemeClr val="accent1">
                        <a:lumMod val="20000"/>
                        <a:lumOff val="80000"/>
                      </a:schemeClr>
                    </a:solidFill>
                  </a:tcPr>
                </a:tc>
                <a:tc>
                  <a:txBody>
                    <a:bodyPr/>
                    <a:lstStyle/>
                    <a:p>
                      <a:pPr>
                        <a:lnSpc>
                          <a:spcPct val="115000"/>
                        </a:lnSpc>
                        <a:spcAft>
                          <a:spcPts val="0"/>
                        </a:spcAft>
                      </a:pPr>
                      <a:r>
                        <a:rPr lang="es-MX" sz="850" u="none" dirty="0">
                          <a:solidFill>
                            <a:schemeClr val="accent1">
                              <a:lumMod val="50000"/>
                            </a:schemeClr>
                          </a:solidFill>
                          <a:effectLst/>
                        </a:rPr>
                        <a:t>Que los usuarios conozcan la información relativa a requisitos para recibir atención médica</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rPr>
                        <a:t>Porcentaje de descargas del  Tríptico (OPC)</a:t>
                      </a:r>
                    </a:p>
                    <a:p>
                      <a:pPr algn="ctr">
                        <a:lnSpc>
                          <a:spcPct val="115000"/>
                        </a:lnSpc>
                        <a:spcAft>
                          <a:spcPts val="0"/>
                        </a:spcAft>
                      </a:pPr>
                      <a:r>
                        <a:rPr lang="es-MX" sz="850" u="none" dirty="0">
                          <a:solidFill>
                            <a:schemeClr val="accent1">
                              <a:lumMod val="50000"/>
                            </a:schemeClr>
                          </a:solidFill>
                          <a:effectLst/>
                        </a:rPr>
                        <a:t> </a:t>
                      </a:r>
                    </a:p>
                    <a:p>
                      <a:pPr algn="ctr">
                        <a:lnSpc>
                          <a:spcPct val="115000"/>
                        </a:lnSpc>
                        <a:spcAft>
                          <a:spcPts val="0"/>
                        </a:spcAft>
                      </a:pPr>
                      <a:r>
                        <a:rPr lang="es-MX" sz="850" u="none" dirty="0">
                          <a:solidFill>
                            <a:schemeClr val="accent1">
                              <a:lumMod val="50000"/>
                            </a:schemeClr>
                          </a:solidFill>
                          <a:effectLst/>
                        </a:rPr>
                        <a:t>Número de descargas del tríptico de OPC / Número de días del periodo</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solidFill>
                      <a:schemeClr val="accent1">
                        <a:lumMod val="20000"/>
                        <a:lumOff val="80000"/>
                      </a:schemeClr>
                    </a:solidFill>
                  </a:tcPr>
                </a:tc>
                <a:tc>
                  <a:txBody>
                    <a:bodyPr/>
                    <a:lstStyle/>
                    <a:p>
                      <a:pPr marL="0" algn="ctr" defTabSz="914400" rtl="0" eaLnBrk="1" latinLnBrk="0" hangingPunct="1">
                        <a:lnSpc>
                          <a:spcPct val="115000"/>
                        </a:lnSpc>
                        <a:spcAft>
                          <a:spcPts val="0"/>
                        </a:spcAft>
                      </a:pPr>
                      <a:endParaRPr lang="es-MX" sz="850" u="none"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algn="ctr" defTabSz="914400" rtl="0" eaLnBrk="1" latinLnBrk="0" hangingPunct="1">
                        <a:lnSpc>
                          <a:spcPct val="115000"/>
                        </a:lnSpc>
                        <a:spcAft>
                          <a:spcPts val="0"/>
                        </a:spcAft>
                      </a:pPr>
                      <a:r>
                        <a:rPr lang="es-MX" sz="850" u="none"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62/30 = 2.0</a:t>
                      </a:r>
                    </a:p>
                  </a:txBody>
                  <a:tcPr marL="60129" marR="60129" marT="0" marB="0">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Este tema fue consultado en promedio dos veces diarias, lo que indica que nuestra población objetivo puede saber cual es el procedimiento de atención en el hospital. </a:t>
                      </a:r>
                    </a:p>
                  </a:txBody>
                  <a:tcPr marL="60129" marR="60129" marT="0" marB="0">
                    <a:solidFill>
                      <a:schemeClr val="accent1">
                        <a:lumMod val="20000"/>
                        <a:lumOff val="80000"/>
                      </a:schemeClr>
                    </a:solidFill>
                  </a:tcPr>
                </a:tc>
                <a:extLst>
                  <a:ext uri="{0D108BD9-81ED-4DB2-BD59-A6C34878D82A}">
                    <a16:rowId xmlns:a16="http://schemas.microsoft.com/office/drawing/2014/main" val="1332218252"/>
                  </a:ext>
                </a:extLst>
              </a:tr>
              <a:tr h="0">
                <a:tc>
                  <a:txBody>
                    <a:bodyPr/>
                    <a:lstStyle/>
                    <a:p>
                      <a:pPr>
                        <a:lnSpc>
                          <a:spcPct val="115000"/>
                        </a:lnSpc>
                        <a:spcAft>
                          <a:spcPts val="0"/>
                        </a:spcAft>
                      </a:pPr>
                      <a:r>
                        <a:rPr lang="es-MX" sz="850" u="none" dirty="0">
                          <a:solidFill>
                            <a:schemeClr val="accent1">
                              <a:lumMod val="50000"/>
                            </a:schemeClr>
                          </a:solidFill>
                          <a:effectLst/>
                        </a:rPr>
                        <a:t>Orientación para Pacientes de Consulta Externa (OPCE)</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solidFill>
                      <a:schemeClr val="accent1">
                        <a:lumMod val="40000"/>
                        <a:lumOff val="60000"/>
                      </a:schemeClr>
                    </a:solidFill>
                  </a:tcPr>
                </a:tc>
                <a:tc>
                  <a:txBody>
                    <a:bodyPr/>
                    <a:lstStyle/>
                    <a:p>
                      <a:pPr>
                        <a:lnSpc>
                          <a:spcPct val="115000"/>
                        </a:lnSpc>
                        <a:spcAft>
                          <a:spcPts val="0"/>
                        </a:spcAft>
                      </a:pPr>
                      <a:r>
                        <a:rPr lang="es-MX" sz="850" u="none" dirty="0">
                          <a:solidFill>
                            <a:schemeClr val="accent1">
                              <a:lumMod val="50000"/>
                            </a:schemeClr>
                          </a:solidFill>
                          <a:effectLst/>
                        </a:rPr>
                        <a:t>Ciudadanos</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solidFill>
                      <a:schemeClr val="accent1">
                        <a:lumMod val="20000"/>
                        <a:lumOff val="80000"/>
                      </a:schemeClr>
                    </a:solidFill>
                  </a:tcPr>
                </a:tc>
                <a:tc>
                  <a:txBody>
                    <a:bodyPr/>
                    <a:lstStyle/>
                    <a:p>
                      <a:pPr>
                        <a:lnSpc>
                          <a:spcPct val="115000"/>
                        </a:lnSpc>
                        <a:spcAft>
                          <a:spcPts val="0"/>
                        </a:spcAft>
                      </a:pPr>
                      <a:r>
                        <a:rPr lang="es-MX" sz="850" u="none" dirty="0">
                          <a:solidFill>
                            <a:schemeClr val="accent1">
                              <a:lumMod val="50000"/>
                            </a:schemeClr>
                          </a:solidFill>
                          <a:effectLst/>
                        </a:rPr>
                        <a:t>Que los usuarios conozcan el reglamento de consulta externa, así como los derechos del paciente</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nchor="ctr">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rPr>
                        <a:t>Porcentaje de descargas del Tríptico OPCE</a:t>
                      </a:r>
                    </a:p>
                    <a:p>
                      <a:pPr algn="ctr">
                        <a:lnSpc>
                          <a:spcPct val="115000"/>
                        </a:lnSpc>
                        <a:spcAft>
                          <a:spcPts val="0"/>
                        </a:spcAft>
                      </a:pPr>
                      <a:r>
                        <a:rPr lang="es-MX" sz="850" u="none" dirty="0">
                          <a:solidFill>
                            <a:schemeClr val="accent1">
                              <a:lumMod val="50000"/>
                            </a:schemeClr>
                          </a:solidFill>
                          <a:effectLst/>
                        </a:rPr>
                        <a:t> </a:t>
                      </a:r>
                    </a:p>
                    <a:p>
                      <a:pPr algn="ctr">
                        <a:lnSpc>
                          <a:spcPct val="115000"/>
                        </a:lnSpc>
                        <a:spcAft>
                          <a:spcPts val="0"/>
                        </a:spcAft>
                      </a:pPr>
                      <a:r>
                        <a:rPr lang="es-MX" sz="850" u="none" dirty="0">
                          <a:solidFill>
                            <a:schemeClr val="accent1">
                              <a:lumMod val="50000"/>
                            </a:schemeClr>
                          </a:solidFill>
                          <a:effectLst/>
                        </a:rPr>
                        <a:t>Número de descargas del Tríptico OPCE/número de días del periodo</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nchor="ctr">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52/30 = 1.7</a:t>
                      </a:r>
                    </a:p>
                  </a:txBody>
                  <a:tcPr marL="60129" marR="60129" marT="0" marB="0" anchor="ctr">
                    <a:solidFill>
                      <a:schemeClr val="accent1">
                        <a:lumMod val="20000"/>
                        <a:lumOff val="80000"/>
                      </a:schemeClr>
                    </a:solid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Este tema fue consultado en promedio una vez al día, lo que indica que nuestra población objetivo puede saber cual es el procedimiento de atención en el área de consulta externa del hospital. </a:t>
                      </a:r>
                    </a:p>
                  </a:txBody>
                  <a:tcPr marL="60129" marR="60129" marT="0" marB="0" anchor="ctr">
                    <a:solidFill>
                      <a:schemeClr val="accent1">
                        <a:lumMod val="20000"/>
                        <a:lumOff val="80000"/>
                      </a:schemeClr>
                    </a:solidFill>
                  </a:tcPr>
                </a:tc>
                <a:extLst>
                  <a:ext uri="{0D108BD9-81ED-4DB2-BD59-A6C34878D82A}">
                    <a16:rowId xmlns:a16="http://schemas.microsoft.com/office/drawing/2014/main" val="3729687739"/>
                  </a:ext>
                </a:extLst>
              </a:tr>
              <a:tr h="0">
                <a:tc>
                  <a:txBody>
                    <a:bodyPr/>
                    <a:lstStyle/>
                    <a:p>
                      <a:pPr>
                        <a:lnSpc>
                          <a:spcPct val="115000"/>
                        </a:lnSpc>
                        <a:spcAft>
                          <a:spcPts val="0"/>
                        </a:spcAft>
                      </a:pPr>
                      <a:r>
                        <a:rPr lang="es-MX" sz="850" u="none" dirty="0">
                          <a:solidFill>
                            <a:schemeClr val="accent1">
                              <a:lumMod val="50000"/>
                            </a:schemeClr>
                          </a:solidFill>
                          <a:effectLst/>
                        </a:rPr>
                        <a:t>Reglamento e Información para Familiares de Pacientes Hospitalizados (RPH)</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solidFill>
                      <a:schemeClr val="accent1">
                        <a:lumMod val="40000"/>
                        <a:lumOff val="60000"/>
                      </a:schemeClr>
                    </a:solidFill>
                  </a:tcPr>
                </a:tc>
                <a:tc>
                  <a:txBody>
                    <a:bodyPr/>
                    <a:lstStyle/>
                    <a:p>
                      <a:pPr>
                        <a:lnSpc>
                          <a:spcPct val="115000"/>
                        </a:lnSpc>
                        <a:spcAft>
                          <a:spcPts val="0"/>
                        </a:spcAft>
                      </a:pPr>
                      <a:r>
                        <a:rPr lang="es-MX" sz="850" u="none" dirty="0">
                          <a:solidFill>
                            <a:schemeClr val="accent1">
                              <a:lumMod val="50000"/>
                            </a:schemeClr>
                          </a:solidFill>
                          <a:effectLst/>
                        </a:rPr>
                        <a:t>Ciudadanos</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solidFill>
                      <a:schemeClr val="accent1">
                        <a:lumMod val="20000"/>
                        <a:lumOff val="80000"/>
                      </a:schemeClr>
                    </a:solidFill>
                  </a:tcPr>
                </a:tc>
                <a:tc>
                  <a:txBody>
                    <a:bodyPr/>
                    <a:lstStyle/>
                    <a:p>
                      <a:pPr>
                        <a:lnSpc>
                          <a:spcPct val="115000"/>
                        </a:lnSpc>
                        <a:spcAft>
                          <a:spcPts val="0"/>
                        </a:spcAft>
                      </a:pPr>
                      <a:r>
                        <a:rPr lang="es-MX" sz="850" u="none" dirty="0">
                          <a:solidFill>
                            <a:schemeClr val="accent1">
                              <a:lumMod val="50000"/>
                            </a:schemeClr>
                          </a:solidFill>
                          <a:effectLst/>
                        </a:rPr>
                        <a:t>Que los usuarios conozcan el reglamento para pacientes hospitalizados y el trámite para el egreso del paciente.</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nchor="ctr">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rPr>
                        <a:t>Porcentaje de descargas al Tríptico (RPH)</a:t>
                      </a:r>
                    </a:p>
                    <a:p>
                      <a:pPr algn="ctr">
                        <a:lnSpc>
                          <a:spcPct val="115000"/>
                        </a:lnSpc>
                        <a:spcAft>
                          <a:spcPts val="0"/>
                        </a:spcAft>
                      </a:pPr>
                      <a:r>
                        <a:rPr lang="es-MX" sz="850" u="none" dirty="0">
                          <a:solidFill>
                            <a:schemeClr val="accent1">
                              <a:lumMod val="50000"/>
                            </a:schemeClr>
                          </a:solidFill>
                          <a:effectLst/>
                        </a:rPr>
                        <a:t> </a:t>
                      </a:r>
                    </a:p>
                    <a:p>
                      <a:pPr algn="ctr">
                        <a:lnSpc>
                          <a:spcPct val="115000"/>
                        </a:lnSpc>
                        <a:spcAft>
                          <a:spcPts val="0"/>
                        </a:spcAft>
                      </a:pPr>
                      <a:r>
                        <a:rPr lang="es-MX" sz="850" u="none" dirty="0">
                          <a:solidFill>
                            <a:schemeClr val="accent1">
                              <a:lumMod val="50000"/>
                            </a:schemeClr>
                          </a:solidFill>
                          <a:effectLst/>
                        </a:rPr>
                        <a:t>Visitas realizadas en el tema/número de días del periodo</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nchor="ctr">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22/30 = 0.7</a:t>
                      </a:r>
                    </a:p>
                  </a:txBody>
                  <a:tcPr marL="60129" marR="60129" marT="0" marB="0" anchor="ctr">
                    <a:solidFill>
                      <a:schemeClr val="accent1">
                        <a:lumMod val="20000"/>
                        <a:lumOff val="80000"/>
                      </a:schemeClr>
                    </a:solid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Este tema fue consultado en promedio casi una vez al día, lo que indica que nuestra población objetivo requiere saber el procedimiento para su paciente hospitalizado en el hospital. </a:t>
                      </a:r>
                    </a:p>
                  </a:txBody>
                  <a:tcPr marL="60129" marR="60129" marT="0" marB="0" anchor="ctr">
                    <a:solidFill>
                      <a:schemeClr val="accent1">
                        <a:lumMod val="20000"/>
                        <a:lumOff val="80000"/>
                      </a:schemeClr>
                    </a:solidFill>
                  </a:tcPr>
                </a:tc>
                <a:extLst>
                  <a:ext uri="{0D108BD9-81ED-4DB2-BD59-A6C34878D82A}">
                    <a16:rowId xmlns:a16="http://schemas.microsoft.com/office/drawing/2014/main" val="2386625975"/>
                  </a:ext>
                </a:extLst>
              </a:tr>
              <a:tr h="0">
                <a:tc>
                  <a:txBody>
                    <a:bodyPr/>
                    <a:lstStyle/>
                    <a:p>
                      <a:pPr>
                        <a:lnSpc>
                          <a:spcPct val="115000"/>
                        </a:lnSpc>
                        <a:spcAft>
                          <a:spcPts val="0"/>
                        </a:spcAft>
                      </a:pPr>
                      <a:r>
                        <a:rPr lang="es-MX" sz="850" u="none" dirty="0">
                          <a:solidFill>
                            <a:schemeClr val="accent1">
                              <a:lumMod val="50000"/>
                            </a:schemeClr>
                          </a:solidFill>
                          <a:effectLst/>
                        </a:rPr>
                        <a:t>Tabulador de Cuotas de Recuperación</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solidFill>
                      <a:schemeClr val="accent1">
                        <a:lumMod val="40000"/>
                        <a:lumOff val="60000"/>
                      </a:schemeClr>
                    </a:solidFill>
                  </a:tcPr>
                </a:tc>
                <a:tc>
                  <a:txBody>
                    <a:bodyPr/>
                    <a:lstStyle/>
                    <a:p>
                      <a:pPr>
                        <a:lnSpc>
                          <a:spcPct val="115000"/>
                        </a:lnSpc>
                        <a:spcAft>
                          <a:spcPts val="0"/>
                        </a:spcAft>
                      </a:pPr>
                      <a:r>
                        <a:rPr lang="es-MX" sz="850" u="none" dirty="0">
                          <a:solidFill>
                            <a:schemeClr val="accent1">
                              <a:lumMod val="50000"/>
                            </a:schemeClr>
                          </a:solidFill>
                          <a:effectLst/>
                        </a:rPr>
                        <a:t>Ciudadanos</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solidFill>
                      <a:schemeClr val="accent1">
                        <a:lumMod val="20000"/>
                        <a:lumOff val="80000"/>
                      </a:schemeClr>
                    </a:solidFill>
                  </a:tcPr>
                </a:tc>
                <a:tc>
                  <a:txBody>
                    <a:bodyPr/>
                    <a:lstStyle/>
                    <a:p>
                      <a:pPr>
                        <a:lnSpc>
                          <a:spcPct val="115000"/>
                        </a:lnSpc>
                        <a:spcAft>
                          <a:spcPts val="0"/>
                        </a:spcAft>
                      </a:pPr>
                      <a:r>
                        <a:rPr lang="es-MX" sz="850" u="none" dirty="0">
                          <a:solidFill>
                            <a:schemeClr val="accent1">
                              <a:lumMod val="50000"/>
                            </a:schemeClr>
                          </a:solidFill>
                          <a:effectLst/>
                        </a:rPr>
                        <a:t>Que los usuarios puedan solicitar la atención a su paciente a partir del costo del servicio </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rPr>
                        <a:t>Porcentaje de descargas del Tabulador de Cuotas de Recuperación</a:t>
                      </a:r>
                    </a:p>
                    <a:p>
                      <a:pPr algn="ctr">
                        <a:lnSpc>
                          <a:spcPct val="115000"/>
                        </a:lnSpc>
                        <a:spcAft>
                          <a:spcPts val="0"/>
                        </a:spcAft>
                      </a:pPr>
                      <a:r>
                        <a:rPr lang="es-MX" sz="850" u="none" dirty="0">
                          <a:solidFill>
                            <a:schemeClr val="accent1">
                              <a:lumMod val="50000"/>
                            </a:schemeClr>
                          </a:solidFill>
                          <a:effectLst/>
                        </a:rPr>
                        <a:t> </a:t>
                      </a:r>
                    </a:p>
                    <a:p>
                      <a:pPr algn="ctr">
                        <a:lnSpc>
                          <a:spcPct val="115000"/>
                        </a:lnSpc>
                        <a:spcAft>
                          <a:spcPts val="0"/>
                        </a:spcAft>
                      </a:pPr>
                      <a:r>
                        <a:rPr lang="es-MX" sz="850" u="none" dirty="0">
                          <a:solidFill>
                            <a:schemeClr val="accent1">
                              <a:lumMod val="50000"/>
                            </a:schemeClr>
                          </a:solidFill>
                          <a:effectLst/>
                        </a:rPr>
                        <a:t>Visitas realizadas en el tema/número de días del periodo</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solidFill>
                      <a:schemeClr val="accent1">
                        <a:lumMod val="20000"/>
                        <a:lumOff val="80000"/>
                      </a:schemeClr>
                    </a:solidFill>
                  </a:tcPr>
                </a:tc>
                <a:tc>
                  <a:txBody>
                    <a:bodyPr/>
                    <a:lstStyle/>
                    <a:p>
                      <a:pPr algn="ctr">
                        <a:lnSpc>
                          <a:spcPct val="115000"/>
                        </a:lnSpc>
                        <a:spcAft>
                          <a:spcPts val="0"/>
                        </a:spcAft>
                      </a:pP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16/30 = 0.5</a:t>
                      </a:r>
                    </a:p>
                  </a:txBody>
                  <a:tcPr marL="60129" marR="60129" marT="0" marB="0">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Los usuarios pueden conocer el costo de los servicios que se otorgan, en promedio este tema fue consultado en 0.5 veces al mes</a:t>
                      </a:r>
                    </a:p>
                  </a:txBody>
                  <a:tcPr marL="60129" marR="60129" marT="0" marB="0">
                    <a:solidFill>
                      <a:schemeClr val="accent1">
                        <a:lumMod val="20000"/>
                        <a:lumOff val="80000"/>
                      </a:schemeClr>
                    </a:solidFill>
                  </a:tcPr>
                </a:tc>
                <a:extLst>
                  <a:ext uri="{0D108BD9-81ED-4DB2-BD59-A6C34878D82A}">
                    <a16:rowId xmlns:a16="http://schemas.microsoft.com/office/drawing/2014/main" val="1633043673"/>
                  </a:ext>
                </a:extLst>
              </a:tr>
              <a:tr h="0">
                <a:tc>
                  <a:txBody>
                    <a:bodyPr/>
                    <a:lstStyle/>
                    <a:p>
                      <a:pPr>
                        <a:lnSpc>
                          <a:spcPct val="115000"/>
                        </a:lnSpc>
                        <a:spcAft>
                          <a:spcPts val="0"/>
                        </a:spcAft>
                      </a:pPr>
                      <a:r>
                        <a:rPr lang="es-MX" sz="850" u="none" dirty="0">
                          <a:solidFill>
                            <a:schemeClr val="accent1">
                              <a:lumMod val="50000"/>
                            </a:schemeClr>
                          </a:solidFill>
                          <a:effectLst/>
                        </a:rPr>
                        <a:t>Cómo obtener copia del expediente clínico</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solidFill>
                      <a:schemeClr val="accent1">
                        <a:lumMod val="40000"/>
                        <a:lumOff val="60000"/>
                      </a:schemeClr>
                    </a:solidFill>
                  </a:tcPr>
                </a:tc>
                <a:tc>
                  <a:txBody>
                    <a:bodyPr/>
                    <a:lstStyle/>
                    <a:p>
                      <a:pPr>
                        <a:lnSpc>
                          <a:spcPct val="115000"/>
                        </a:lnSpc>
                        <a:spcAft>
                          <a:spcPts val="0"/>
                        </a:spcAft>
                      </a:pPr>
                      <a:r>
                        <a:rPr lang="es-MX" sz="850" u="none" dirty="0">
                          <a:solidFill>
                            <a:schemeClr val="accent1">
                              <a:lumMod val="50000"/>
                            </a:schemeClr>
                          </a:solidFill>
                          <a:effectLst/>
                        </a:rPr>
                        <a:t>Ciudadanos</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solidFill>
                      <a:schemeClr val="accent1">
                        <a:lumMod val="20000"/>
                        <a:lumOff val="80000"/>
                      </a:schemeClr>
                    </a:solidFill>
                  </a:tcPr>
                </a:tc>
                <a:tc>
                  <a:txBody>
                    <a:bodyPr/>
                    <a:lstStyle/>
                    <a:p>
                      <a:pPr>
                        <a:lnSpc>
                          <a:spcPct val="115000"/>
                        </a:lnSpc>
                        <a:spcAft>
                          <a:spcPts val="0"/>
                        </a:spcAft>
                      </a:pPr>
                      <a:r>
                        <a:rPr lang="es-MX" sz="850" u="none" dirty="0">
                          <a:solidFill>
                            <a:schemeClr val="accent1">
                              <a:lumMod val="50000"/>
                            </a:schemeClr>
                          </a:solidFill>
                          <a:effectLst/>
                        </a:rPr>
                        <a:t>Que los ciudadanos conozcan cómo y quién puede obtener el expediente clínico</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rPr>
                        <a:t>Porcentaje de descargas del documento</a:t>
                      </a:r>
                    </a:p>
                    <a:p>
                      <a:pPr algn="ctr">
                        <a:lnSpc>
                          <a:spcPct val="115000"/>
                        </a:lnSpc>
                        <a:spcAft>
                          <a:spcPts val="0"/>
                        </a:spcAft>
                      </a:pPr>
                      <a:r>
                        <a:rPr lang="es-MX" sz="850" u="none" dirty="0">
                          <a:solidFill>
                            <a:schemeClr val="accent1">
                              <a:lumMod val="50000"/>
                            </a:schemeClr>
                          </a:solidFill>
                          <a:effectLst/>
                        </a:rPr>
                        <a:t> </a:t>
                      </a:r>
                    </a:p>
                    <a:p>
                      <a:pPr algn="ctr">
                        <a:lnSpc>
                          <a:spcPct val="115000"/>
                        </a:lnSpc>
                        <a:spcAft>
                          <a:spcPts val="0"/>
                        </a:spcAft>
                      </a:pPr>
                      <a:r>
                        <a:rPr lang="es-MX" sz="850" u="none" dirty="0">
                          <a:solidFill>
                            <a:schemeClr val="accent1">
                              <a:lumMod val="50000"/>
                            </a:schemeClr>
                          </a:solidFill>
                          <a:effectLst/>
                        </a:rPr>
                        <a:t>Visitas realizadas en el tema/número de días del periodo</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nchor="ctr">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0*</a:t>
                      </a:r>
                    </a:p>
                  </a:txBody>
                  <a:tcPr marL="60129" marR="60129" marT="0" marB="0" anchor="ctr">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Al ser un tema nuevo, no se tienen datos en el periodo</a:t>
                      </a:r>
                    </a:p>
                  </a:txBody>
                  <a:tcPr marL="60129" marR="60129" marT="0" marB="0" anchor="ctr">
                    <a:solidFill>
                      <a:schemeClr val="accent1">
                        <a:lumMod val="20000"/>
                        <a:lumOff val="80000"/>
                      </a:schemeClr>
                    </a:solidFill>
                  </a:tcPr>
                </a:tc>
                <a:extLst>
                  <a:ext uri="{0D108BD9-81ED-4DB2-BD59-A6C34878D82A}">
                    <a16:rowId xmlns:a16="http://schemas.microsoft.com/office/drawing/2014/main" val="3516416162"/>
                  </a:ext>
                </a:extLst>
              </a:tr>
              <a:tr h="0">
                <a:tc>
                  <a:txBody>
                    <a:bodyPr/>
                    <a:lstStyle/>
                    <a:p>
                      <a:pPr>
                        <a:lnSpc>
                          <a:spcPct val="115000"/>
                        </a:lnSpc>
                        <a:spcAft>
                          <a:spcPts val="0"/>
                        </a:spcAft>
                      </a:pPr>
                      <a:r>
                        <a:rPr lang="es-MX" sz="850" u="none" dirty="0">
                          <a:solidFill>
                            <a:schemeClr val="accent1">
                              <a:lumMod val="50000"/>
                            </a:schemeClr>
                          </a:solidFill>
                          <a:effectLst/>
                        </a:rPr>
                        <a:t>Cómo realizar una solicitud de acceso a información pública</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solidFill>
                      <a:schemeClr val="accent1">
                        <a:lumMod val="40000"/>
                        <a:lumOff val="60000"/>
                      </a:schemeClr>
                    </a:solidFill>
                  </a:tcPr>
                </a:tc>
                <a:tc>
                  <a:txBody>
                    <a:bodyPr/>
                    <a:lstStyle/>
                    <a:p>
                      <a:pPr>
                        <a:lnSpc>
                          <a:spcPct val="115000"/>
                        </a:lnSpc>
                        <a:spcAft>
                          <a:spcPts val="0"/>
                        </a:spcAft>
                      </a:pPr>
                      <a:r>
                        <a:rPr lang="es-MX" sz="850" u="none" dirty="0">
                          <a:solidFill>
                            <a:schemeClr val="accent1">
                              <a:lumMod val="50000"/>
                            </a:schemeClr>
                          </a:solidFill>
                          <a:effectLst/>
                        </a:rPr>
                        <a:t>Ciudadanos</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solidFill>
                      <a:schemeClr val="accent1">
                        <a:lumMod val="20000"/>
                        <a:lumOff val="80000"/>
                      </a:schemeClr>
                    </a:solidFill>
                  </a:tcPr>
                </a:tc>
                <a:tc>
                  <a:txBody>
                    <a:bodyPr/>
                    <a:lstStyle/>
                    <a:p>
                      <a:pPr>
                        <a:lnSpc>
                          <a:spcPct val="115000"/>
                        </a:lnSpc>
                        <a:spcAft>
                          <a:spcPts val="0"/>
                        </a:spcAft>
                      </a:pPr>
                      <a:r>
                        <a:rPr lang="es-MX" sz="850" u="none" dirty="0">
                          <a:solidFill>
                            <a:schemeClr val="accent1">
                              <a:lumMod val="50000"/>
                            </a:schemeClr>
                          </a:solidFill>
                          <a:effectLst/>
                        </a:rPr>
                        <a:t>Que los ciudadanos conozcan como presentar una solicitud de acceso a información pública</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rPr>
                        <a:t>Porcentaje de descargas del documento</a:t>
                      </a:r>
                    </a:p>
                    <a:p>
                      <a:pPr algn="ctr">
                        <a:lnSpc>
                          <a:spcPct val="115000"/>
                        </a:lnSpc>
                        <a:spcAft>
                          <a:spcPts val="0"/>
                        </a:spcAft>
                      </a:pPr>
                      <a:r>
                        <a:rPr lang="es-MX" sz="850" u="none" dirty="0">
                          <a:solidFill>
                            <a:schemeClr val="accent1">
                              <a:lumMod val="50000"/>
                            </a:schemeClr>
                          </a:solidFill>
                          <a:effectLst/>
                        </a:rPr>
                        <a:t> </a:t>
                      </a:r>
                    </a:p>
                    <a:p>
                      <a:pPr algn="ctr">
                        <a:lnSpc>
                          <a:spcPct val="115000"/>
                        </a:lnSpc>
                        <a:spcAft>
                          <a:spcPts val="0"/>
                        </a:spcAft>
                      </a:pPr>
                      <a:r>
                        <a:rPr lang="es-MX" sz="850" u="none" dirty="0">
                          <a:solidFill>
                            <a:schemeClr val="accent1">
                              <a:lumMod val="50000"/>
                            </a:schemeClr>
                          </a:solidFill>
                          <a:effectLst/>
                        </a:rPr>
                        <a:t>Visitas realizadas en el tema/número de días del periodo</a:t>
                      </a: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nchor="ctr">
                    <a:solidFill>
                      <a:schemeClr val="accent1">
                        <a:lumMod val="20000"/>
                        <a:lumOff val="80000"/>
                      </a:schemeClr>
                    </a:solidFill>
                  </a:tcPr>
                </a:tc>
                <a:tc>
                  <a:txBody>
                    <a:bodyPr/>
                    <a:lstStyle/>
                    <a:p>
                      <a:pPr algn="ctr">
                        <a:lnSpc>
                          <a:spcPct val="115000"/>
                        </a:lnSpc>
                        <a:spcAft>
                          <a:spcPts val="0"/>
                        </a:spcAft>
                      </a:pPr>
                      <a:r>
                        <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0*</a:t>
                      </a:r>
                    </a:p>
                  </a:txBody>
                  <a:tcPr marL="60129" marR="60129" marT="0" marB="0" anchor="ctr">
                    <a:solidFill>
                      <a:schemeClr val="accent1">
                        <a:lumMod val="20000"/>
                        <a:lumOff val="80000"/>
                      </a:schemeClr>
                    </a:solid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Al ser un tema nuevo, no se tienen datos en el periodo</a:t>
                      </a:r>
                    </a:p>
                    <a:p>
                      <a:pPr algn="ctr">
                        <a:lnSpc>
                          <a:spcPct val="115000"/>
                        </a:lnSpc>
                        <a:spcAft>
                          <a:spcPts val="0"/>
                        </a:spcAft>
                      </a:pPr>
                      <a:endParaRPr lang="es-MX" sz="850" u="none"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0129" marR="60129" marT="0" marB="0" anchor="ctr">
                    <a:solidFill>
                      <a:schemeClr val="accent1">
                        <a:lumMod val="20000"/>
                        <a:lumOff val="80000"/>
                      </a:schemeClr>
                    </a:solidFill>
                  </a:tcPr>
                </a:tc>
                <a:extLst>
                  <a:ext uri="{0D108BD9-81ED-4DB2-BD59-A6C34878D82A}">
                    <a16:rowId xmlns:a16="http://schemas.microsoft.com/office/drawing/2014/main" val="3327691479"/>
                  </a:ext>
                </a:extLst>
              </a:tr>
            </a:tbl>
          </a:graphicData>
        </a:graphic>
      </p:graphicFrame>
      <p:sp>
        <p:nvSpPr>
          <p:cNvPr id="7" name="Rectángulo 6">
            <a:extLst>
              <a:ext uri="{FF2B5EF4-FFF2-40B4-BE49-F238E27FC236}">
                <a16:creationId xmlns:a16="http://schemas.microsoft.com/office/drawing/2014/main" id="{88150396-6996-4896-9834-D7A971A7637E}"/>
              </a:ext>
            </a:extLst>
          </p:cNvPr>
          <p:cNvSpPr/>
          <p:nvPr/>
        </p:nvSpPr>
        <p:spPr>
          <a:xfrm>
            <a:off x="2009192" y="317895"/>
            <a:ext cx="9212424" cy="369332"/>
          </a:xfrm>
          <a:prstGeom prst="rect">
            <a:avLst/>
          </a:prstGeom>
        </p:spPr>
        <p:txBody>
          <a:bodyPr wrap="square">
            <a:spAutoFit/>
          </a:bodyPr>
          <a:lstStyle/>
          <a:p>
            <a:r>
              <a:rPr lang="es-MX" dirty="0">
                <a:solidFill>
                  <a:srgbClr val="231F20"/>
                </a:solidFill>
                <a:latin typeface="Soberana Texto" panose="02000000000000000000" pitchFamily="50" charset="0"/>
              </a:rPr>
              <a:t>Acción 7. Efecto y beneficio de la información socialmente útil publicada</a:t>
            </a:r>
            <a:endParaRPr lang="es-MX" dirty="0">
              <a:latin typeface="Soberana Texto" panose="02000000000000000000" pitchFamily="50" charset="0"/>
            </a:endParaRPr>
          </a:p>
        </p:txBody>
      </p:sp>
      <p:pic>
        <p:nvPicPr>
          <p:cNvPr id="10" name="Imagen 9">
            <a:extLst>
              <a:ext uri="{FF2B5EF4-FFF2-40B4-BE49-F238E27FC236}">
                <a16:creationId xmlns:a16="http://schemas.microsoft.com/office/drawing/2014/main" id="{AA4C23BB-AF49-42F3-8496-E433C59A66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416" y="115725"/>
            <a:ext cx="609601" cy="762002"/>
          </a:xfrm>
          <a:prstGeom prst="rect">
            <a:avLst/>
          </a:prstGeom>
        </p:spPr>
      </p:pic>
      <p:sp>
        <p:nvSpPr>
          <p:cNvPr id="12" name="Rectángulo 11">
            <a:extLst>
              <a:ext uri="{FF2B5EF4-FFF2-40B4-BE49-F238E27FC236}">
                <a16:creationId xmlns:a16="http://schemas.microsoft.com/office/drawing/2014/main" id="{09F3BCFB-AD10-4254-85F6-161C3144E669}"/>
              </a:ext>
            </a:extLst>
          </p:cNvPr>
          <p:cNvSpPr/>
          <p:nvPr/>
        </p:nvSpPr>
        <p:spPr>
          <a:xfrm>
            <a:off x="485191" y="6275620"/>
            <a:ext cx="9212424" cy="369332"/>
          </a:xfrm>
          <a:prstGeom prst="rect">
            <a:avLst/>
          </a:prstGeom>
        </p:spPr>
        <p:txBody>
          <a:bodyPr wrap="square">
            <a:spAutoFit/>
          </a:bodyPr>
          <a:lstStyle/>
          <a:p>
            <a:r>
              <a:rPr lang="es-MX" sz="900" dirty="0">
                <a:solidFill>
                  <a:srgbClr val="231F20"/>
                </a:solidFill>
                <a:latin typeface="Soberana Texto" panose="02000000000000000000" pitchFamily="50" charset="0"/>
              </a:rPr>
              <a:t>Las reproducciones y visitas en el portal corresponden al mes de septiembre de 2018, no se cuenta con cifras de meses anteriores (2018).</a:t>
            </a:r>
          </a:p>
          <a:p>
            <a:r>
              <a:rPr lang="es-MX" sz="900" dirty="0">
                <a:latin typeface="Soberana Texto" panose="02000000000000000000" pitchFamily="50" charset="0"/>
              </a:rPr>
              <a:t>* Los trípticos se publicaron en el mes de septiembre, por lo que no se tiene estadística de visitas.</a:t>
            </a:r>
          </a:p>
        </p:txBody>
      </p:sp>
    </p:spTree>
    <p:extLst>
      <p:ext uri="{BB962C8B-B14F-4D97-AF65-F5344CB8AC3E}">
        <p14:creationId xmlns:p14="http://schemas.microsoft.com/office/powerpoint/2010/main" val="304239421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223</TotalTime>
  <Words>588</Words>
  <Application>Microsoft Office PowerPoint</Application>
  <PresentationFormat>Panorámica</PresentationFormat>
  <Paragraphs>83</Paragraphs>
  <Slides>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vt:i4>
      </vt:variant>
    </vt:vector>
  </HeadingPairs>
  <TitlesOfParts>
    <vt:vector size="7" baseType="lpstr">
      <vt:lpstr>Arial</vt:lpstr>
      <vt:lpstr>Calibri</vt:lpstr>
      <vt:lpstr>Calibri Light</vt:lpstr>
      <vt:lpstr>Soberana Texto</vt:lpstr>
      <vt:lpstr>Times New Roman</vt:lpstr>
      <vt:lpstr>Tema de Office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Transparencia HIMFG</dc:creator>
  <cp:lastModifiedBy>Transparencia HIMFG</cp:lastModifiedBy>
  <cp:revision>11</cp:revision>
  <dcterms:created xsi:type="dcterms:W3CDTF">2018-09-28T21:23:41Z</dcterms:created>
  <dcterms:modified xsi:type="dcterms:W3CDTF">2018-09-29T01:07:13Z</dcterms:modified>
</cp:coreProperties>
</file>