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366" autoAdjust="0"/>
    <p:restoredTop sz="94660"/>
  </p:normalViewPr>
  <p:slideViewPr>
    <p:cSldViewPr snapToGrid="0">
      <p:cViewPr>
        <p:scale>
          <a:sx n="96" d="100"/>
          <a:sy n="96" d="100"/>
        </p:scale>
        <p:origin x="1176" y="5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8F51695-612C-42A5-828B-A0F0A53E4DDE}"/>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79A1954C-2F07-4E66-AA87-32940ED17E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75965634-2EB8-422C-A9D1-068BF84EF594}"/>
              </a:ext>
            </a:extLst>
          </p:cNvPr>
          <p:cNvSpPr>
            <a:spLocks noGrp="1"/>
          </p:cNvSpPr>
          <p:nvPr>
            <p:ph type="dt" sz="half" idx="10"/>
          </p:nvPr>
        </p:nvSpPr>
        <p:spPr/>
        <p:txBody>
          <a:bodyPr/>
          <a:lstStyle/>
          <a:p>
            <a:fld id="{CCC69032-93A8-4AE6-BE2F-AF5F211A7716}" type="datetimeFigureOut">
              <a:rPr lang="es-MX" smtClean="0"/>
              <a:t>29/11/2018</a:t>
            </a:fld>
            <a:endParaRPr lang="es-MX"/>
          </a:p>
        </p:txBody>
      </p:sp>
      <p:sp>
        <p:nvSpPr>
          <p:cNvPr id="5" name="Marcador de pie de página 4">
            <a:extLst>
              <a:ext uri="{FF2B5EF4-FFF2-40B4-BE49-F238E27FC236}">
                <a16:creationId xmlns:a16="http://schemas.microsoft.com/office/drawing/2014/main" id="{DF27A811-8231-4171-A914-602DCD2386E1}"/>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F7E33066-266C-4EED-ADEF-C2690F3B1AEB}"/>
              </a:ext>
            </a:extLst>
          </p:cNvPr>
          <p:cNvSpPr>
            <a:spLocks noGrp="1"/>
          </p:cNvSpPr>
          <p:nvPr>
            <p:ph type="sldNum" sz="quarter" idx="12"/>
          </p:nvPr>
        </p:nvSpPr>
        <p:spPr/>
        <p:txBody>
          <a:bodyPr/>
          <a:lstStyle/>
          <a:p>
            <a:fld id="{2CA650BB-BF05-486D-943A-951F0B71C7F0}" type="slidenum">
              <a:rPr lang="es-MX" smtClean="0"/>
              <a:t>‹Nº›</a:t>
            </a:fld>
            <a:endParaRPr lang="es-MX"/>
          </a:p>
        </p:txBody>
      </p:sp>
    </p:spTree>
    <p:extLst>
      <p:ext uri="{BB962C8B-B14F-4D97-AF65-F5344CB8AC3E}">
        <p14:creationId xmlns:p14="http://schemas.microsoft.com/office/powerpoint/2010/main" val="1838845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37B69F-D9EB-4077-9C10-A0992E335320}"/>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9CAACF6D-7EBE-4F16-9274-AA59F31AAED6}"/>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9F817CC0-CD1A-4C38-AE16-0943454A7D97}"/>
              </a:ext>
            </a:extLst>
          </p:cNvPr>
          <p:cNvSpPr>
            <a:spLocks noGrp="1"/>
          </p:cNvSpPr>
          <p:nvPr>
            <p:ph type="dt" sz="half" idx="10"/>
          </p:nvPr>
        </p:nvSpPr>
        <p:spPr/>
        <p:txBody>
          <a:bodyPr/>
          <a:lstStyle/>
          <a:p>
            <a:fld id="{CCC69032-93A8-4AE6-BE2F-AF5F211A7716}" type="datetimeFigureOut">
              <a:rPr lang="es-MX" smtClean="0"/>
              <a:t>29/11/2018</a:t>
            </a:fld>
            <a:endParaRPr lang="es-MX"/>
          </a:p>
        </p:txBody>
      </p:sp>
      <p:sp>
        <p:nvSpPr>
          <p:cNvPr id="5" name="Marcador de pie de página 4">
            <a:extLst>
              <a:ext uri="{FF2B5EF4-FFF2-40B4-BE49-F238E27FC236}">
                <a16:creationId xmlns:a16="http://schemas.microsoft.com/office/drawing/2014/main" id="{C4B0A69A-1081-48DE-9E5E-DB69E30BDF13}"/>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EF326F43-7638-492C-8D52-C196724610A4}"/>
              </a:ext>
            </a:extLst>
          </p:cNvPr>
          <p:cNvSpPr>
            <a:spLocks noGrp="1"/>
          </p:cNvSpPr>
          <p:nvPr>
            <p:ph type="sldNum" sz="quarter" idx="12"/>
          </p:nvPr>
        </p:nvSpPr>
        <p:spPr/>
        <p:txBody>
          <a:bodyPr/>
          <a:lstStyle/>
          <a:p>
            <a:fld id="{2CA650BB-BF05-486D-943A-951F0B71C7F0}" type="slidenum">
              <a:rPr lang="es-MX" smtClean="0"/>
              <a:t>‹Nº›</a:t>
            </a:fld>
            <a:endParaRPr lang="es-MX"/>
          </a:p>
        </p:txBody>
      </p:sp>
    </p:spTree>
    <p:extLst>
      <p:ext uri="{BB962C8B-B14F-4D97-AF65-F5344CB8AC3E}">
        <p14:creationId xmlns:p14="http://schemas.microsoft.com/office/powerpoint/2010/main" val="298152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B31E2F4C-1FEC-48C1-A6C9-CCCCC9456B1D}"/>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39CC7EFF-FC7A-4231-AE11-3A0593164728}"/>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7EA88962-89FB-4CC7-A2D6-9846639CA189}"/>
              </a:ext>
            </a:extLst>
          </p:cNvPr>
          <p:cNvSpPr>
            <a:spLocks noGrp="1"/>
          </p:cNvSpPr>
          <p:nvPr>
            <p:ph type="dt" sz="half" idx="10"/>
          </p:nvPr>
        </p:nvSpPr>
        <p:spPr/>
        <p:txBody>
          <a:bodyPr/>
          <a:lstStyle/>
          <a:p>
            <a:fld id="{CCC69032-93A8-4AE6-BE2F-AF5F211A7716}" type="datetimeFigureOut">
              <a:rPr lang="es-MX" smtClean="0"/>
              <a:t>29/11/2018</a:t>
            </a:fld>
            <a:endParaRPr lang="es-MX"/>
          </a:p>
        </p:txBody>
      </p:sp>
      <p:sp>
        <p:nvSpPr>
          <p:cNvPr id="5" name="Marcador de pie de página 4">
            <a:extLst>
              <a:ext uri="{FF2B5EF4-FFF2-40B4-BE49-F238E27FC236}">
                <a16:creationId xmlns:a16="http://schemas.microsoft.com/office/drawing/2014/main" id="{2A930B47-8E07-4573-B485-2A03FEE9025F}"/>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D1555DFF-5F27-450A-A65F-35EC75DD4662}"/>
              </a:ext>
            </a:extLst>
          </p:cNvPr>
          <p:cNvSpPr>
            <a:spLocks noGrp="1"/>
          </p:cNvSpPr>
          <p:nvPr>
            <p:ph type="sldNum" sz="quarter" idx="12"/>
          </p:nvPr>
        </p:nvSpPr>
        <p:spPr/>
        <p:txBody>
          <a:bodyPr/>
          <a:lstStyle/>
          <a:p>
            <a:fld id="{2CA650BB-BF05-486D-943A-951F0B71C7F0}" type="slidenum">
              <a:rPr lang="es-MX" smtClean="0"/>
              <a:t>‹Nº›</a:t>
            </a:fld>
            <a:endParaRPr lang="es-MX"/>
          </a:p>
        </p:txBody>
      </p:sp>
    </p:spTree>
    <p:extLst>
      <p:ext uri="{BB962C8B-B14F-4D97-AF65-F5344CB8AC3E}">
        <p14:creationId xmlns:p14="http://schemas.microsoft.com/office/powerpoint/2010/main" val="3452073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419E34-AAC0-4F65-B5EA-CB065451CC8C}"/>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F136A453-D816-46B8-AD46-F393B869E1F1}"/>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674B3348-C205-4A46-AC7F-2839222D4CA1}"/>
              </a:ext>
            </a:extLst>
          </p:cNvPr>
          <p:cNvSpPr>
            <a:spLocks noGrp="1"/>
          </p:cNvSpPr>
          <p:nvPr>
            <p:ph type="dt" sz="half" idx="10"/>
          </p:nvPr>
        </p:nvSpPr>
        <p:spPr/>
        <p:txBody>
          <a:bodyPr/>
          <a:lstStyle/>
          <a:p>
            <a:fld id="{CCC69032-93A8-4AE6-BE2F-AF5F211A7716}" type="datetimeFigureOut">
              <a:rPr lang="es-MX" smtClean="0"/>
              <a:t>29/11/2018</a:t>
            </a:fld>
            <a:endParaRPr lang="es-MX"/>
          </a:p>
        </p:txBody>
      </p:sp>
      <p:sp>
        <p:nvSpPr>
          <p:cNvPr id="5" name="Marcador de pie de página 4">
            <a:extLst>
              <a:ext uri="{FF2B5EF4-FFF2-40B4-BE49-F238E27FC236}">
                <a16:creationId xmlns:a16="http://schemas.microsoft.com/office/drawing/2014/main" id="{6C36B4BA-2655-4998-B0E3-9A504E6D092A}"/>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6E70AA5B-C315-4A7B-B915-B8A3BA855DBC}"/>
              </a:ext>
            </a:extLst>
          </p:cNvPr>
          <p:cNvSpPr>
            <a:spLocks noGrp="1"/>
          </p:cNvSpPr>
          <p:nvPr>
            <p:ph type="sldNum" sz="quarter" idx="12"/>
          </p:nvPr>
        </p:nvSpPr>
        <p:spPr/>
        <p:txBody>
          <a:bodyPr/>
          <a:lstStyle/>
          <a:p>
            <a:fld id="{2CA650BB-BF05-486D-943A-951F0B71C7F0}" type="slidenum">
              <a:rPr lang="es-MX" smtClean="0"/>
              <a:t>‹Nº›</a:t>
            </a:fld>
            <a:endParaRPr lang="es-MX"/>
          </a:p>
        </p:txBody>
      </p:sp>
    </p:spTree>
    <p:extLst>
      <p:ext uri="{BB962C8B-B14F-4D97-AF65-F5344CB8AC3E}">
        <p14:creationId xmlns:p14="http://schemas.microsoft.com/office/powerpoint/2010/main" val="1976569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E11AAD-3BA1-41C0-930F-84BBB47C7145}"/>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5D728794-793C-4686-AF9E-16CA3D8F90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E70E2CDE-6006-4A53-A829-FF0C56496DA0}"/>
              </a:ext>
            </a:extLst>
          </p:cNvPr>
          <p:cNvSpPr>
            <a:spLocks noGrp="1"/>
          </p:cNvSpPr>
          <p:nvPr>
            <p:ph type="dt" sz="half" idx="10"/>
          </p:nvPr>
        </p:nvSpPr>
        <p:spPr/>
        <p:txBody>
          <a:bodyPr/>
          <a:lstStyle/>
          <a:p>
            <a:fld id="{CCC69032-93A8-4AE6-BE2F-AF5F211A7716}" type="datetimeFigureOut">
              <a:rPr lang="es-MX" smtClean="0"/>
              <a:t>29/11/2018</a:t>
            </a:fld>
            <a:endParaRPr lang="es-MX"/>
          </a:p>
        </p:txBody>
      </p:sp>
      <p:sp>
        <p:nvSpPr>
          <p:cNvPr id="5" name="Marcador de pie de página 4">
            <a:extLst>
              <a:ext uri="{FF2B5EF4-FFF2-40B4-BE49-F238E27FC236}">
                <a16:creationId xmlns:a16="http://schemas.microsoft.com/office/drawing/2014/main" id="{5AC24CBC-530F-445E-B2AB-3899C94BE79E}"/>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D95B61B-5DAB-4709-9F59-7377E9D49DF5}"/>
              </a:ext>
            </a:extLst>
          </p:cNvPr>
          <p:cNvSpPr>
            <a:spLocks noGrp="1"/>
          </p:cNvSpPr>
          <p:nvPr>
            <p:ph type="sldNum" sz="quarter" idx="12"/>
          </p:nvPr>
        </p:nvSpPr>
        <p:spPr/>
        <p:txBody>
          <a:bodyPr/>
          <a:lstStyle/>
          <a:p>
            <a:fld id="{2CA650BB-BF05-486D-943A-951F0B71C7F0}" type="slidenum">
              <a:rPr lang="es-MX" smtClean="0"/>
              <a:t>‹Nº›</a:t>
            </a:fld>
            <a:endParaRPr lang="es-MX"/>
          </a:p>
        </p:txBody>
      </p:sp>
    </p:spTree>
    <p:extLst>
      <p:ext uri="{BB962C8B-B14F-4D97-AF65-F5344CB8AC3E}">
        <p14:creationId xmlns:p14="http://schemas.microsoft.com/office/powerpoint/2010/main" val="2365706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33434BF-9CFB-46C7-9EAD-4F73538A825E}"/>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3D720A43-EDDC-4426-8ED3-38280A737368}"/>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9E0D2DE4-218C-41FF-BE43-0B1FB092449B}"/>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0C5D636D-34A6-41C6-B1D2-85AD47BA72E7}"/>
              </a:ext>
            </a:extLst>
          </p:cNvPr>
          <p:cNvSpPr>
            <a:spLocks noGrp="1"/>
          </p:cNvSpPr>
          <p:nvPr>
            <p:ph type="dt" sz="half" idx="10"/>
          </p:nvPr>
        </p:nvSpPr>
        <p:spPr/>
        <p:txBody>
          <a:bodyPr/>
          <a:lstStyle/>
          <a:p>
            <a:fld id="{CCC69032-93A8-4AE6-BE2F-AF5F211A7716}" type="datetimeFigureOut">
              <a:rPr lang="es-MX" smtClean="0"/>
              <a:t>29/11/2018</a:t>
            </a:fld>
            <a:endParaRPr lang="es-MX"/>
          </a:p>
        </p:txBody>
      </p:sp>
      <p:sp>
        <p:nvSpPr>
          <p:cNvPr id="6" name="Marcador de pie de página 5">
            <a:extLst>
              <a:ext uri="{FF2B5EF4-FFF2-40B4-BE49-F238E27FC236}">
                <a16:creationId xmlns:a16="http://schemas.microsoft.com/office/drawing/2014/main" id="{497FAEB0-3069-4ABE-A941-7F1C292ED17D}"/>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96FDA330-0BA8-4184-BF86-514146832CA2}"/>
              </a:ext>
            </a:extLst>
          </p:cNvPr>
          <p:cNvSpPr>
            <a:spLocks noGrp="1"/>
          </p:cNvSpPr>
          <p:nvPr>
            <p:ph type="sldNum" sz="quarter" idx="12"/>
          </p:nvPr>
        </p:nvSpPr>
        <p:spPr/>
        <p:txBody>
          <a:bodyPr/>
          <a:lstStyle/>
          <a:p>
            <a:fld id="{2CA650BB-BF05-486D-943A-951F0B71C7F0}" type="slidenum">
              <a:rPr lang="es-MX" smtClean="0"/>
              <a:t>‹Nº›</a:t>
            </a:fld>
            <a:endParaRPr lang="es-MX"/>
          </a:p>
        </p:txBody>
      </p:sp>
    </p:spTree>
    <p:extLst>
      <p:ext uri="{BB962C8B-B14F-4D97-AF65-F5344CB8AC3E}">
        <p14:creationId xmlns:p14="http://schemas.microsoft.com/office/powerpoint/2010/main" val="3326313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AC4F89D-0A3B-42D6-8A8C-560FE03E2D2E}"/>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D8C931FD-F94F-4AFE-B3E8-B4CDC5A0CC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A146D2E7-F9ED-44A1-B1EC-F77B9951E740}"/>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FC538CC5-87BA-4E92-A6BD-1A6C93BD08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B68BEFB5-EB8E-42FF-80A8-104E76B32A3B}"/>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C83A23E0-6FB3-4070-B5C2-05442F3330D2}"/>
              </a:ext>
            </a:extLst>
          </p:cNvPr>
          <p:cNvSpPr>
            <a:spLocks noGrp="1"/>
          </p:cNvSpPr>
          <p:nvPr>
            <p:ph type="dt" sz="half" idx="10"/>
          </p:nvPr>
        </p:nvSpPr>
        <p:spPr/>
        <p:txBody>
          <a:bodyPr/>
          <a:lstStyle/>
          <a:p>
            <a:fld id="{CCC69032-93A8-4AE6-BE2F-AF5F211A7716}" type="datetimeFigureOut">
              <a:rPr lang="es-MX" smtClean="0"/>
              <a:t>29/11/2018</a:t>
            </a:fld>
            <a:endParaRPr lang="es-MX"/>
          </a:p>
        </p:txBody>
      </p:sp>
      <p:sp>
        <p:nvSpPr>
          <p:cNvPr id="8" name="Marcador de pie de página 7">
            <a:extLst>
              <a:ext uri="{FF2B5EF4-FFF2-40B4-BE49-F238E27FC236}">
                <a16:creationId xmlns:a16="http://schemas.microsoft.com/office/drawing/2014/main" id="{C66ADD8E-A673-47AF-99DA-9A9BB343E374}"/>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2EDC9DB6-4171-42CC-B5BD-346334BA1656}"/>
              </a:ext>
            </a:extLst>
          </p:cNvPr>
          <p:cNvSpPr>
            <a:spLocks noGrp="1"/>
          </p:cNvSpPr>
          <p:nvPr>
            <p:ph type="sldNum" sz="quarter" idx="12"/>
          </p:nvPr>
        </p:nvSpPr>
        <p:spPr/>
        <p:txBody>
          <a:bodyPr/>
          <a:lstStyle/>
          <a:p>
            <a:fld id="{2CA650BB-BF05-486D-943A-951F0B71C7F0}" type="slidenum">
              <a:rPr lang="es-MX" smtClean="0"/>
              <a:t>‹Nº›</a:t>
            </a:fld>
            <a:endParaRPr lang="es-MX"/>
          </a:p>
        </p:txBody>
      </p:sp>
    </p:spTree>
    <p:extLst>
      <p:ext uri="{BB962C8B-B14F-4D97-AF65-F5344CB8AC3E}">
        <p14:creationId xmlns:p14="http://schemas.microsoft.com/office/powerpoint/2010/main" val="2168354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0497A8-97EC-49B4-8588-48E71720571D}"/>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45105DE1-A76D-4836-A818-BE08A2474E10}"/>
              </a:ext>
            </a:extLst>
          </p:cNvPr>
          <p:cNvSpPr>
            <a:spLocks noGrp="1"/>
          </p:cNvSpPr>
          <p:nvPr>
            <p:ph type="dt" sz="half" idx="10"/>
          </p:nvPr>
        </p:nvSpPr>
        <p:spPr/>
        <p:txBody>
          <a:bodyPr/>
          <a:lstStyle/>
          <a:p>
            <a:fld id="{CCC69032-93A8-4AE6-BE2F-AF5F211A7716}" type="datetimeFigureOut">
              <a:rPr lang="es-MX" smtClean="0"/>
              <a:t>29/11/2018</a:t>
            </a:fld>
            <a:endParaRPr lang="es-MX"/>
          </a:p>
        </p:txBody>
      </p:sp>
      <p:sp>
        <p:nvSpPr>
          <p:cNvPr id="4" name="Marcador de pie de página 3">
            <a:extLst>
              <a:ext uri="{FF2B5EF4-FFF2-40B4-BE49-F238E27FC236}">
                <a16:creationId xmlns:a16="http://schemas.microsoft.com/office/drawing/2014/main" id="{A983CE37-35B3-43EE-A16F-BD4E6340332D}"/>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CE551F20-CD2C-43A8-9A9C-E179B5980452}"/>
              </a:ext>
            </a:extLst>
          </p:cNvPr>
          <p:cNvSpPr>
            <a:spLocks noGrp="1"/>
          </p:cNvSpPr>
          <p:nvPr>
            <p:ph type="sldNum" sz="quarter" idx="12"/>
          </p:nvPr>
        </p:nvSpPr>
        <p:spPr/>
        <p:txBody>
          <a:bodyPr/>
          <a:lstStyle/>
          <a:p>
            <a:fld id="{2CA650BB-BF05-486D-943A-951F0B71C7F0}" type="slidenum">
              <a:rPr lang="es-MX" smtClean="0"/>
              <a:t>‹Nº›</a:t>
            </a:fld>
            <a:endParaRPr lang="es-MX"/>
          </a:p>
        </p:txBody>
      </p:sp>
    </p:spTree>
    <p:extLst>
      <p:ext uri="{BB962C8B-B14F-4D97-AF65-F5344CB8AC3E}">
        <p14:creationId xmlns:p14="http://schemas.microsoft.com/office/powerpoint/2010/main" val="1344365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FB711328-3F21-4E81-AA24-6A8FEC9AFFB2}"/>
              </a:ext>
            </a:extLst>
          </p:cNvPr>
          <p:cNvSpPr>
            <a:spLocks noGrp="1"/>
          </p:cNvSpPr>
          <p:nvPr>
            <p:ph type="dt" sz="half" idx="10"/>
          </p:nvPr>
        </p:nvSpPr>
        <p:spPr/>
        <p:txBody>
          <a:bodyPr/>
          <a:lstStyle/>
          <a:p>
            <a:fld id="{CCC69032-93A8-4AE6-BE2F-AF5F211A7716}" type="datetimeFigureOut">
              <a:rPr lang="es-MX" smtClean="0"/>
              <a:t>29/11/2018</a:t>
            </a:fld>
            <a:endParaRPr lang="es-MX"/>
          </a:p>
        </p:txBody>
      </p:sp>
      <p:sp>
        <p:nvSpPr>
          <p:cNvPr id="3" name="Marcador de pie de página 2">
            <a:extLst>
              <a:ext uri="{FF2B5EF4-FFF2-40B4-BE49-F238E27FC236}">
                <a16:creationId xmlns:a16="http://schemas.microsoft.com/office/drawing/2014/main" id="{238DE4D2-6280-42D9-AAB1-64DF85B64B3D}"/>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CC9D7A2C-0273-450C-95C8-776075C4B759}"/>
              </a:ext>
            </a:extLst>
          </p:cNvPr>
          <p:cNvSpPr>
            <a:spLocks noGrp="1"/>
          </p:cNvSpPr>
          <p:nvPr>
            <p:ph type="sldNum" sz="quarter" idx="12"/>
          </p:nvPr>
        </p:nvSpPr>
        <p:spPr/>
        <p:txBody>
          <a:bodyPr/>
          <a:lstStyle/>
          <a:p>
            <a:fld id="{2CA650BB-BF05-486D-943A-951F0B71C7F0}" type="slidenum">
              <a:rPr lang="es-MX" smtClean="0"/>
              <a:t>‹Nº›</a:t>
            </a:fld>
            <a:endParaRPr lang="es-MX"/>
          </a:p>
        </p:txBody>
      </p:sp>
    </p:spTree>
    <p:extLst>
      <p:ext uri="{BB962C8B-B14F-4D97-AF65-F5344CB8AC3E}">
        <p14:creationId xmlns:p14="http://schemas.microsoft.com/office/powerpoint/2010/main" val="138531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C4935FC-C12F-4FB6-BD11-DCB6A5895F46}"/>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FFBA67AD-5D02-460E-9F8D-8D8E4C0F39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46E7BDFC-294E-4F2F-9392-6F9D488C58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73CF5221-F0D9-4DBE-9E06-735A7BD0C39F}"/>
              </a:ext>
            </a:extLst>
          </p:cNvPr>
          <p:cNvSpPr>
            <a:spLocks noGrp="1"/>
          </p:cNvSpPr>
          <p:nvPr>
            <p:ph type="dt" sz="half" idx="10"/>
          </p:nvPr>
        </p:nvSpPr>
        <p:spPr/>
        <p:txBody>
          <a:bodyPr/>
          <a:lstStyle/>
          <a:p>
            <a:fld id="{CCC69032-93A8-4AE6-BE2F-AF5F211A7716}" type="datetimeFigureOut">
              <a:rPr lang="es-MX" smtClean="0"/>
              <a:t>29/11/2018</a:t>
            </a:fld>
            <a:endParaRPr lang="es-MX"/>
          </a:p>
        </p:txBody>
      </p:sp>
      <p:sp>
        <p:nvSpPr>
          <p:cNvPr id="6" name="Marcador de pie de página 5">
            <a:extLst>
              <a:ext uri="{FF2B5EF4-FFF2-40B4-BE49-F238E27FC236}">
                <a16:creationId xmlns:a16="http://schemas.microsoft.com/office/drawing/2014/main" id="{7A4361B5-3CC4-46CF-8AC6-7D39A8880342}"/>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583C72E1-A76E-42F0-8055-2784DF570953}"/>
              </a:ext>
            </a:extLst>
          </p:cNvPr>
          <p:cNvSpPr>
            <a:spLocks noGrp="1"/>
          </p:cNvSpPr>
          <p:nvPr>
            <p:ph type="sldNum" sz="quarter" idx="12"/>
          </p:nvPr>
        </p:nvSpPr>
        <p:spPr/>
        <p:txBody>
          <a:bodyPr/>
          <a:lstStyle/>
          <a:p>
            <a:fld id="{2CA650BB-BF05-486D-943A-951F0B71C7F0}" type="slidenum">
              <a:rPr lang="es-MX" smtClean="0"/>
              <a:t>‹Nº›</a:t>
            </a:fld>
            <a:endParaRPr lang="es-MX"/>
          </a:p>
        </p:txBody>
      </p:sp>
    </p:spTree>
    <p:extLst>
      <p:ext uri="{BB962C8B-B14F-4D97-AF65-F5344CB8AC3E}">
        <p14:creationId xmlns:p14="http://schemas.microsoft.com/office/powerpoint/2010/main" val="160340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6B57E8-0C92-4CE3-AADE-EF47A5FB962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F03B5D69-6B54-4C03-82E6-0B4C06B3F9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7BD54FC0-760F-4CED-8ED4-545703BBA5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DB5C90DF-A4BF-4CF0-83AF-10AB4DB746EF}"/>
              </a:ext>
            </a:extLst>
          </p:cNvPr>
          <p:cNvSpPr>
            <a:spLocks noGrp="1"/>
          </p:cNvSpPr>
          <p:nvPr>
            <p:ph type="dt" sz="half" idx="10"/>
          </p:nvPr>
        </p:nvSpPr>
        <p:spPr/>
        <p:txBody>
          <a:bodyPr/>
          <a:lstStyle/>
          <a:p>
            <a:fld id="{CCC69032-93A8-4AE6-BE2F-AF5F211A7716}" type="datetimeFigureOut">
              <a:rPr lang="es-MX" smtClean="0"/>
              <a:t>29/11/2018</a:t>
            </a:fld>
            <a:endParaRPr lang="es-MX"/>
          </a:p>
        </p:txBody>
      </p:sp>
      <p:sp>
        <p:nvSpPr>
          <p:cNvPr id="6" name="Marcador de pie de página 5">
            <a:extLst>
              <a:ext uri="{FF2B5EF4-FFF2-40B4-BE49-F238E27FC236}">
                <a16:creationId xmlns:a16="http://schemas.microsoft.com/office/drawing/2014/main" id="{EEB5DE17-E9DA-4A40-8DC0-8FC4DB866840}"/>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9B3599EB-F8D1-4C4B-B151-AFFE8141501B}"/>
              </a:ext>
            </a:extLst>
          </p:cNvPr>
          <p:cNvSpPr>
            <a:spLocks noGrp="1"/>
          </p:cNvSpPr>
          <p:nvPr>
            <p:ph type="sldNum" sz="quarter" idx="12"/>
          </p:nvPr>
        </p:nvSpPr>
        <p:spPr/>
        <p:txBody>
          <a:bodyPr/>
          <a:lstStyle/>
          <a:p>
            <a:fld id="{2CA650BB-BF05-486D-943A-951F0B71C7F0}" type="slidenum">
              <a:rPr lang="es-MX" smtClean="0"/>
              <a:t>‹Nº›</a:t>
            </a:fld>
            <a:endParaRPr lang="es-MX"/>
          </a:p>
        </p:txBody>
      </p:sp>
    </p:spTree>
    <p:extLst>
      <p:ext uri="{BB962C8B-B14F-4D97-AF65-F5344CB8AC3E}">
        <p14:creationId xmlns:p14="http://schemas.microsoft.com/office/powerpoint/2010/main" val="2425748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33658FAE-128B-42F0-AC73-F7C694EEFD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CFF845A4-D5D2-47B8-8136-863E6E8044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DCD99CA1-58BB-4778-A90C-473957CEF02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C69032-93A8-4AE6-BE2F-AF5F211A7716}" type="datetimeFigureOut">
              <a:rPr lang="es-MX" smtClean="0"/>
              <a:t>29/11/2018</a:t>
            </a:fld>
            <a:endParaRPr lang="es-MX"/>
          </a:p>
        </p:txBody>
      </p:sp>
      <p:sp>
        <p:nvSpPr>
          <p:cNvPr id="5" name="Marcador de pie de página 4">
            <a:extLst>
              <a:ext uri="{FF2B5EF4-FFF2-40B4-BE49-F238E27FC236}">
                <a16:creationId xmlns:a16="http://schemas.microsoft.com/office/drawing/2014/main" id="{572B3CD6-F330-438E-AEE1-67646894DD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A1DAAC63-2A60-44DA-9A87-B209643F11F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A650BB-BF05-486D-943A-951F0B71C7F0}" type="slidenum">
              <a:rPr lang="es-MX" smtClean="0"/>
              <a:t>‹Nº›</a:t>
            </a:fld>
            <a:endParaRPr lang="es-MX"/>
          </a:p>
        </p:txBody>
      </p:sp>
    </p:spTree>
    <p:extLst>
      <p:ext uri="{BB962C8B-B14F-4D97-AF65-F5344CB8AC3E}">
        <p14:creationId xmlns:p14="http://schemas.microsoft.com/office/powerpoint/2010/main" val="40890054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a:extLst>
              <a:ext uri="{FF2B5EF4-FFF2-40B4-BE49-F238E27FC236}">
                <a16:creationId xmlns:a16="http://schemas.microsoft.com/office/drawing/2014/main" id="{63EF5FDF-3B33-4573-A71B-A65BA1EBB19A}"/>
              </a:ext>
            </a:extLst>
          </p:cNvPr>
          <p:cNvGraphicFramePr>
            <a:graphicFrameLocks noGrp="1"/>
          </p:cNvGraphicFramePr>
          <p:nvPr>
            <p:extLst>
              <p:ext uri="{D42A27DB-BD31-4B8C-83A1-F6EECF244321}">
                <p14:modId xmlns:p14="http://schemas.microsoft.com/office/powerpoint/2010/main" val="1650416343"/>
              </p:ext>
            </p:extLst>
          </p:nvPr>
        </p:nvGraphicFramePr>
        <p:xfrm>
          <a:off x="171450" y="1174434"/>
          <a:ext cx="11849100" cy="4994978"/>
        </p:xfrm>
        <a:graphic>
          <a:graphicData uri="http://schemas.openxmlformats.org/drawingml/2006/table">
            <a:tbl>
              <a:tblPr firstRow="1" firstCol="1" bandRow="1">
                <a:tableStyleId>{5C22544A-7EE6-4342-B048-85BDC9FD1C3A}</a:tableStyleId>
              </a:tblPr>
              <a:tblGrid>
                <a:gridCol w="2026546">
                  <a:extLst>
                    <a:ext uri="{9D8B030D-6E8A-4147-A177-3AD203B41FA5}">
                      <a16:colId xmlns:a16="http://schemas.microsoft.com/office/drawing/2014/main" val="3909322590"/>
                    </a:ext>
                  </a:extLst>
                </a:gridCol>
                <a:gridCol w="973902">
                  <a:extLst>
                    <a:ext uri="{9D8B030D-6E8A-4147-A177-3AD203B41FA5}">
                      <a16:colId xmlns:a16="http://schemas.microsoft.com/office/drawing/2014/main" val="3623394457"/>
                    </a:ext>
                  </a:extLst>
                </a:gridCol>
                <a:gridCol w="2314504">
                  <a:extLst>
                    <a:ext uri="{9D8B030D-6E8A-4147-A177-3AD203B41FA5}">
                      <a16:colId xmlns:a16="http://schemas.microsoft.com/office/drawing/2014/main" val="173414825"/>
                    </a:ext>
                  </a:extLst>
                </a:gridCol>
                <a:gridCol w="3219450">
                  <a:extLst>
                    <a:ext uri="{9D8B030D-6E8A-4147-A177-3AD203B41FA5}">
                      <a16:colId xmlns:a16="http://schemas.microsoft.com/office/drawing/2014/main" val="3942052261"/>
                    </a:ext>
                  </a:extLst>
                </a:gridCol>
                <a:gridCol w="714375">
                  <a:extLst>
                    <a:ext uri="{9D8B030D-6E8A-4147-A177-3AD203B41FA5}">
                      <a16:colId xmlns:a16="http://schemas.microsoft.com/office/drawing/2014/main" val="1125166326"/>
                    </a:ext>
                  </a:extLst>
                </a:gridCol>
                <a:gridCol w="2600323">
                  <a:extLst>
                    <a:ext uri="{9D8B030D-6E8A-4147-A177-3AD203B41FA5}">
                      <a16:colId xmlns:a16="http://schemas.microsoft.com/office/drawing/2014/main" val="1262381125"/>
                    </a:ext>
                  </a:extLst>
                </a:gridCol>
              </a:tblGrid>
              <a:tr h="0">
                <a:tc>
                  <a:txBody>
                    <a:bodyPr/>
                    <a:lstStyle/>
                    <a:p>
                      <a:pPr algn="ctr">
                        <a:lnSpc>
                          <a:spcPct val="115000"/>
                        </a:lnSpc>
                        <a:spcAft>
                          <a:spcPts val="0"/>
                        </a:spcAft>
                      </a:pPr>
                      <a:r>
                        <a:rPr lang="es-MX" sz="900" dirty="0">
                          <a:effectLst/>
                        </a:rPr>
                        <a:t>TEMA</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MX" sz="900" dirty="0">
                          <a:effectLst/>
                        </a:rPr>
                        <a:t>AUDIENCIA ESTRATÉGICA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s-MX" sz="900" dirty="0">
                          <a:effectLst/>
                        </a:rPr>
                        <a:t>EFECTO ESPERADO</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MX" sz="900" dirty="0">
                          <a:effectLst/>
                        </a:rPr>
                        <a:t>INDICADOR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MX" sz="1100" dirty="0">
                          <a:effectLst/>
                          <a:latin typeface="Calibri" panose="020F0502020204030204" pitchFamily="34" charset="0"/>
                          <a:ea typeface="Calibri" panose="020F0502020204030204" pitchFamily="34" charset="0"/>
                          <a:cs typeface="Times New Roman" panose="02020603050405020304" pitchFamily="18" charset="0"/>
                        </a:rPr>
                        <a:t>Formula</a:t>
                      </a:r>
                    </a:p>
                  </a:txBody>
                  <a:tcPr marL="68580" marR="68580" marT="0" marB="0" anchor="ctr"/>
                </a:tc>
                <a:tc>
                  <a:txBody>
                    <a:bodyPr/>
                    <a:lstStyle/>
                    <a:p>
                      <a:pPr algn="ctr">
                        <a:lnSpc>
                          <a:spcPct val="115000"/>
                        </a:lnSpc>
                        <a:spcAft>
                          <a:spcPts val="0"/>
                        </a:spcAft>
                      </a:pPr>
                      <a:r>
                        <a:rPr lang="es-MX" sz="1100" dirty="0">
                          <a:effectLst/>
                          <a:latin typeface="Calibri" panose="020F0502020204030204" pitchFamily="34" charset="0"/>
                          <a:ea typeface="Calibri" panose="020F0502020204030204" pitchFamily="34" charset="0"/>
                          <a:cs typeface="Times New Roman" panose="02020603050405020304" pitchFamily="18" charset="0"/>
                        </a:rPr>
                        <a:t>Efecto y beneficio</a:t>
                      </a:r>
                    </a:p>
                  </a:txBody>
                  <a:tcPr marL="68580" marR="68580" marT="0" marB="0" anchor="ctr"/>
                </a:tc>
                <a:extLst>
                  <a:ext uri="{0D108BD9-81ED-4DB2-BD59-A6C34878D82A}">
                    <a16:rowId xmlns:a16="http://schemas.microsoft.com/office/drawing/2014/main" val="1459431650"/>
                  </a:ext>
                </a:extLst>
              </a:tr>
              <a:tr h="0">
                <a:tc>
                  <a:txBody>
                    <a:bodyPr/>
                    <a:lstStyle/>
                    <a:p>
                      <a:pPr>
                        <a:lnSpc>
                          <a:spcPct val="115000"/>
                        </a:lnSpc>
                        <a:spcAft>
                          <a:spcPts val="0"/>
                        </a:spcAft>
                      </a:pPr>
                      <a:r>
                        <a:rPr lang="es-MX" sz="850" u="none" dirty="0">
                          <a:solidFill>
                            <a:schemeClr val="accent1">
                              <a:lumMod val="50000"/>
                            </a:schemeClr>
                          </a:solidFill>
                          <a:effectLst/>
                        </a:rPr>
                        <a:t>Reglamento del Hospital Infantil de México</a:t>
                      </a:r>
                      <a:endParaRPr lang="es-MX" sz="850" u="none"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nSpc>
                          <a:spcPct val="115000"/>
                        </a:lnSpc>
                        <a:spcAft>
                          <a:spcPts val="0"/>
                        </a:spcAft>
                      </a:pPr>
                      <a:r>
                        <a:rPr lang="es-MX" sz="850" u="none" dirty="0">
                          <a:solidFill>
                            <a:schemeClr val="accent1">
                              <a:lumMod val="50000"/>
                            </a:schemeClr>
                          </a:solidFill>
                          <a:effectLst/>
                        </a:rPr>
                        <a:t>Ciudadanos</a:t>
                      </a:r>
                      <a:endParaRPr lang="es-MX" sz="850" u="none"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15000"/>
                        </a:lnSpc>
                        <a:spcAft>
                          <a:spcPts val="0"/>
                        </a:spcAft>
                      </a:pPr>
                      <a:r>
                        <a:rPr lang="es-MX" sz="850" u="none" dirty="0">
                          <a:solidFill>
                            <a:schemeClr val="accent1">
                              <a:lumMod val="50000"/>
                            </a:schemeClr>
                          </a:solidFill>
                          <a:effectLst/>
                        </a:rPr>
                        <a:t>Que los usuarios conozcan el Reglamento de atención médica del HIMFG</a:t>
                      </a:r>
                      <a:endParaRPr lang="es-MX" sz="850" u="none"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es-MX" sz="850" u="none" dirty="0">
                          <a:solidFill>
                            <a:schemeClr val="accent1">
                              <a:lumMod val="50000"/>
                            </a:schemeClr>
                          </a:solidFill>
                          <a:effectLst/>
                        </a:rPr>
                        <a:t>Porcentaje de Reproducción de videos del Reglamento del HIMFG</a:t>
                      </a:r>
                    </a:p>
                    <a:p>
                      <a:pPr algn="ctr">
                        <a:lnSpc>
                          <a:spcPct val="115000"/>
                        </a:lnSpc>
                        <a:spcAft>
                          <a:spcPts val="0"/>
                        </a:spcAft>
                      </a:pPr>
                      <a:r>
                        <a:rPr lang="es-MX" sz="850" u="none" dirty="0">
                          <a:solidFill>
                            <a:schemeClr val="accent1">
                              <a:lumMod val="50000"/>
                            </a:schemeClr>
                          </a:solidFill>
                          <a:effectLst/>
                        </a:rPr>
                        <a:t> </a:t>
                      </a:r>
                    </a:p>
                    <a:p>
                      <a:pPr algn="ctr">
                        <a:lnSpc>
                          <a:spcPct val="115000"/>
                        </a:lnSpc>
                        <a:spcAft>
                          <a:spcPts val="0"/>
                        </a:spcAft>
                      </a:pPr>
                      <a:r>
                        <a:rPr lang="es-MX" sz="850" u="none" dirty="0">
                          <a:solidFill>
                            <a:schemeClr val="accent1">
                              <a:lumMod val="50000"/>
                            </a:schemeClr>
                          </a:solidFill>
                          <a:effectLst/>
                        </a:rPr>
                        <a:t>No. de Reproducciones de los videos /número de días del periodo</a:t>
                      </a:r>
                      <a:endParaRPr lang="es-MX" sz="850" u="none"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ctr">
                        <a:lnSpc>
                          <a:spcPct val="115000"/>
                        </a:lnSpc>
                        <a:spcAft>
                          <a:spcPts val="0"/>
                        </a:spcAft>
                      </a:pPr>
                      <a:r>
                        <a:rPr lang="es-MX" sz="850" u="none"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169/91 = 1.8</a:t>
                      </a:r>
                    </a:p>
                  </a:txBody>
                  <a:tcPr marL="68580" marR="68580" marT="0" marB="0" anchor="ctr">
                    <a:solidFill>
                      <a:schemeClr val="accent1">
                        <a:lumMod val="20000"/>
                        <a:lumOff val="80000"/>
                      </a:schemeClr>
                    </a:solidFill>
                  </a:tcPr>
                </a:tc>
                <a:tc>
                  <a:txBody>
                    <a:bodyPr/>
                    <a:lstStyle/>
                    <a:p>
                      <a:pPr algn="ctr">
                        <a:lnSpc>
                          <a:spcPct val="115000"/>
                        </a:lnSpc>
                        <a:spcAft>
                          <a:spcPts val="0"/>
                        </a:spcAft>
                      </a:pPr>
                      <a:r>
                        <a:rPr lang="es-MX" sz="850" u="none"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Este tema fue reproducido cerca de dos veces al día en el periodo, lo que indica la relevancia del tema</a:t>
                      </a:r>
                    </a:p>
                  </a:txBody>
                  <a:tcPr marL="68580" marR="68580" marT="0" marB="0" anchor="ctr">
                    <a:solidFill>
                      <a:schemeClr val="accent1">
                        <a:lumMod val="20000"/>
                        <a:lumOff val="80000"/>
                      </a:schemeClr>
                    </a:solidFill>
                  </a:tcPr>
                </a:tc>
                <a:extLst>
                  <a:ext uri="{0D108BD9-81ED-4DB2-BD59-A6C34878D82A}">
                    <a16:rowId xmlns:a16="http://schemas.microsoft.com/office/drawing/2014/main" val="2737660700"/>
                  </a:ext>
                </a:extLst>
              </a:tr>
              <a:tr h="0">
                <a:tc>
                  <a:txBody>
                    <a:bodyPr/>
                    <a:lstStyle/>
                    <a:p>
                      <a:pPr>
                        <a:lnSpc>
                          <a:spcPct val="115000"/>
                        </a:lnSpc>
                        <a:spcAft>
                          <a:spcPts val="0"/>
                        </a:spcAft>
                      </a:pPr>
                      <a:r>
                        <a:rPr lang="es-MX" sz="850" u="none" dirty="0">
                          <a:solidFill>
                            <a:schemeClr val="accent1">
                              <a:lumMod val="50000"/>
                            </a:schemeClr>
                          </a:solidFill>
                          <a:effectLst/>
                        </a:rPr>
                        <a:t>Ingreso con Perro Guía</a:t>
                      </a:r>
                      <a:endParaRPr lang="es-MX" sz="850" u="none"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nSpc>
                          <a:spcPct val="115000"/>
                        </a:lnSpc>
                        <a:spcAft>
                          <a:spcPts val="0"/>
                        </a:spcAft>
                      </a:pPr>
                      <a:r>
                        <a:rPr lang="es-MX" sz="850" u="none" dirty="0">
                          <a:solidFill>
                            <a:schemeClr val="accent1">
                              <a:lumMod val="50000"/>
                            </a:schemeClr>
                          </a:solidFill>
                          <a:effectLst/>
                        </a:rPr>
                        <a:t>Ciudadanos</a:t>
                      </a:r>
                      <a:endParaRPr lang="es-MX" sz="850" u="none"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15000"/>
                        </a:lnSpc>
                        <a:spcAft>
                          <a:spcPts val="0"/>
                        </a:spcAft>
                      </a:pPr>
                      <a:r>
                        <a:rPr lang="es-MX" sz="850" u="none" dirty="0">
                          <a:solidFill>
                            <a:schemeClr val="accent1">
                              <a:lumMod val="50000"/>
                            </a:schemeClr>
                          </a:solidFill>
                          <a:effectLst/>
                        </a:rPr>
                        <a:t>Que los usuarios conozcan los procedimientos de inclusión a personas con discapacidad visual que ha desarrollado el Hospital</a:t>
                      </a:r>
                      <a:endParaRPr lang="es-MX" sz="850" u="none"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es-MX" sz="850" u="none" dirty="0">
                          <a:solidFill>
                            <a:schemeClr val="accent1">
                              <a:lumMod val="50000"/>
                            </a:schemeClr>
                          </a:solidFill>
                          <a:effectLst/>
                        </a:rPr>
                        <a:t>Porcentaje de Reproducción del video Ingreso con perro guía</a:t>
                      </a:r>
                    </a:p>
                    <a:p>
                      <a:pPr algn="ctr">
                        <a:lnSpc>
                          <a:spcPct val="115000"/>
                        </a:lnSpc>
                        <a:spcAft>
                          <a:spcPts val="0"/>
                        </a:spcAft>
                      </a:pPr>
                      <a:r>
                        <a:rPr lang="es-MX" sz="850" u="none" dirty="0">
                          <a:solidFill>
                            <a:schemeClr val="accent1">
                              <a:lumMod val="50000"/>
                            </a:schemeClr>
                          </a:solidFill>
                          <a:effectLst/>
                        </a:rPr>
                        <a:t> </a:t>
                      </a:r>
                    </a:p>
                    <a:p>
                      <a:pPr algn="ctr">
                        <a:lnSpc>
                          <a:spcPct val="115000"/>
                        </a:lnSpc>
                        <a:spcAft>
                          <a:spcPts val="0"/>
                        </a:spcAft>
                      </a:pPr>
                      <a:r>
                        <a:rPr lang="es-MX" sz="850" u="none" dirty="0">
                          <a:solidFill>
                            <a:schemeClr val="accent1">
                              <a:lumMod val="50000"/>
                            </a:schemeClr>
                          </a:solidFill>
                          <a:effectLst/>
                        </a:rPr>
                        <a:t>No. de Reproducciones del video /número de días del periodo</a:t>
                      </a:r>
                      <a:endParaRPr lang="es-MX" sz="850" u="none"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ctr">
                        <a:lnSpc>
                          <a:spcPct val="115000"/>
                        </a:lnSpc>
                        <a:spcAft>
                          <a:spcPts val="0"/>
                        </a:spcAft>
                      </a:pPr>
                      <a:r>
                        <a:rPr lang="es-MX" sz="850" u="none"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47/91 = 0.5</a:t>
                      </a:r>
                    </a:p>
                  </a:txBody>
                  <a:tcPr marL="68580" marR="68580" marT="0" marB="0" anchor="ctr">
                    <a:solidFill>
                      <a:schemeClr val="accent1">
                        <a:lumMod val="20000"/>
                        <a:lumOff val="80000"/>
                      </a:schemeClr>
                    </a:solidFill>
                  </a:tcPr>
                </a:tc>
                <a:tc>
                  <a:txBody>
                    <a:bodyPr/>
                    <a:lstStyle/>
                    <a:p>
                      <a:pPr algn="ctr">
                        <a:lnSpc>
                          <a:spcPct val="115000"/>
                        </a:lnSpc>
                        <a:spcAft>
                          <a:spcPts val="0"/>
                        </a:spcAft>
                      </a:pPr>
                      <a:r>
                        <a:rPr lang="es-MX" sz="850" u="none"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Los usuarios con capacidades diferentes tuvieron acceso al procedimiento implementado en el Hospital a través de Internet, en el periodo, 0.5 veces fue consultado.</a:t>
                      </a:r>
                    </a:p>
                  </a:txBody>
                  <a:tcPr marL="68580" marR="68580" marT="0" marB="0" anchor="ctr">
                    <a:solidFill>
                      <a:schemeClr val="accent1">
                        <a:lumMod val="20000"/>
                        <a:lumOff val="80000"/>
                      </a:schemeClr>
                    </a:solidFill>
                  </a:tcPr>
                </a:tc>
                <a:extLst>
                  <a:ext uri="{0D108BD9-81ED-4DB2-BD59-A6C34878D82A}">
                    <a16:rowId xmlns:a16="http://schemas.microsoft.com/office/drawing/2014/main" val="2006354990"/>
                  </a:ext>
                </a:extLst>
              </a:tr>
              <a:tr h="0">
                <a:tc>
                  <a:txBody>
                    <a:bodyPr/>
                    <a:lstStyle/>
                    <a:p>
                      <a:pPr>
                        <a:lnSpc>
                          <a:spcPct val="115000"/>
                        </a:lnSpc>
                        <a:spcAft>
                          <a:spcPts val="0"/>
                        </a:spcAft>
                      </a:pPr>
                      <a:r>
                        <a:rPr lang="es-MX" sz="850" u="none" dirty="0">
                          <a:solidFill>
                            <a:schemeClr val="accent1">
                              <a:lumMod val="50000"/>
                            </a:schemeClr>
                          </a:solidFill>
                          <a:effectLst/>
                        </a:rPr>
                        <a:t>Lavado de Manos</a:t>
                      </a:r>
                      <a:endParaRPr lang="es-MX" sz="850" u="none"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nSpc>
                          <a:spcPct val="115000"/>
                        </a:lnSpc>
                        <a:spcAft>
                          <a:spcPts val="0"/>
                        </a:spcAft>
                      </a:pPr>
                      <a:r>
                        <a:rPr lang="es-MX" sz="850" u="none" dirty="0">
                          <a:solidFill>
                            <a:schemeClr val="accent1">
                              <a:lumMod val="50000"/>
                            </a:schemeClr>
                          </a:solidFill>
                          <a:effectLst/>
                        </a:rPr>
                        <a:t>Ciudadanos, Personal de Salud, Académicos</a:t>
                      </a:r>
                      <a:endParaRPr lang="es-MX" sz="850" u="none"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15000"/>
                        </a:lnSpc>
                        <a:spcAft>
                          <a:spcPts val="0"/>
                        </a:spcAft>
                      </a:pPr>
                      <a:r>
                        <a:rPr lang="es-MX" sz="850" u="none" dirty="0">
                          <a:solidFill>
                            <a:schemeClr val="accent1">
                              <a:lumMod val="50000"/>
                            </a:schemeClr>
                          </a:solidFill>
                          <a:effectLst/>
                        </a:rPr>
                        <a:t>Que el personal de salud, pacientes y familiares conozcan la forma en que deben realizar el lavado de manos como medida de prevención de enfermedades</a:t>
                      </a:r>
                      <a:endParaRPr lang="es-MX" sz="850" u="none"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es-MX" sz="850" u="none" dirty="0">
                          <a:solidFill>
                            <a:schemeClr val="accent1">
                              <a:lumMod val="50000"/>
                            </a:schemeClr>
                          </a:solidFill>
                          <a:effectLst/>
                        </a:rPr>
                        <a:t>Porcentaje de Reproducción de videos con la Explicación del lavado de manos</a:t>
                      </a:r>
                    </a:p>
                    <a:p>
                      <a:pPr algn="ctr">
                        <a:lnSpc>
                          <a:spcPct val="115000"/>
                        </a:lnSpc>
                        <a:spcAft>
                          <a:spcPts val="0"/>
                        </a:spcAft>
                      </a:pPr>
                      <a:r>
                        <a:rPr lang="es-MX" sz="850" u="none" dirty="0">
                          <a:solidFill>
                            <a:schemeClr val="accent1">
                              <a:lumMod val="50000"/>
                            </a:schemeClr>
                          </a:solidFill>
                          <a:effectLst/>
                        </a:rPr>
                        <a:t> </a:t>
                      </a:r>
                    </a:p>
                    <a:p>
                      <a:pPr algn="ctr">
                        <a:lnSpc>
                          <a:spcPct val="115000"/>
                        </a:lnSpc>
                        <a:spcAft>
                          <a:spcPts val="0"/>
                        </a:spcAft>
                      </a:pPr>
                      <a:r>
                        <a:rPr lang="es-MX" sz="850" u="none" dirty="0">
                          <a:solidFill>
                            <a:schemeClr val="accent1">
                              <a:lumMod val="50000"/>
                            </a:schemeClr>
                          </a:solidFill>
                          <a:effectLst/>
                        </a:rPr>
                        <a:t>No. de Reproducciones de los videos /número de días del periodo</a:t>
                      </a:r>
                      <a:endParaRPr lang="es-MX" sz="850" u="none"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ctr">
                        <a:lnSpc>
                          <a:spcPct val="115000"/>
                        </a:lnSpc>
                        <a:spcAft>
                          <a:spcPts val="0"/>
                        </a:spcAft>
                      </a:pPr>
                      <a:r>
                        <a:rPr lang="es-MX" sz="850" u="none"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75/91 = 0.8</a:t>
                      </a:r>
                    </a:p>
                  </a:txBody>
                  <a:tcPr marL="68580" marR="68580" marT="0" marB="0" anchor="ctr">
                    <a:solidFill>
                      <a:schemeClr val="accent1">
                        <a:lumMod val="20000"/>
                        <a:lumOff val="80000"/>
                      </a:schemeClr>
                    </a:solidFill>
                  </a:tcPr>
                </a:tc>
                <a:tc>
                  <a:txBody>
                    <a:bodyPr/>
                    <a:lstStyle/>
                    <a:p>
                      <a:pPr algn="ctr">
                        <a:lnSpc>
                          <a:spcPct val="115000"/>
                        </a:lnSpc>
                        <a:spcAft>
                          <a:spcPts val="0"/>
                        </a:spcAft>
                      </a:pPr>
                      <a:r>
                        <a:rPr lang="es-MX" sz="850" u="none"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Este tema fue reproducido por lo menos una vez al día en el periodo, lo que indica la relevancia del tema</a:t>
                      </a:r>
                    </a:p>
                  </a:txBody>
                  <a:tcPr marL="68580" marR="68580" marT="0" marB="0" anchor="ctr">
                    <a:solidFill>
                      <a:schemeClr val="accent1">
                        <a:lumMod val="20000"/>
                        <a:lumOff val="80000"/>
                      </a:schemeClr>
                    </a:solidFill>
                  </a:tcPr>
                </a:tc>
                <a:extLst>
                  <a:ext uri="{0D108BD9-81ED-4DB2-BD59-A6C34878D82A}">
                    <a16:rowId xmlns:a16="http://schemas.microsoft.com/office/drawing/2014/main" val="969532997"/>
                  </a:ext>
                </a:extLst>
              </a:tr>
              <a:tr h="0">
                <a:tc>
                  <a:txBody>
                    <a:bodyPr/>
                    <a:lstStyle/>
                    <a:p>
                      <a:pPr>
                        <a:lnSpc>
                          <a:spcPct val="115000"/>
                        </a:lnSpc>
                        <a:spcAft>
                          <a:spcPts val="0"/>
                        </a:spcAft>
                      </a:pPr>
                      <a:r>
                        <a:rPr lang="es-MX" sz="850" u="none" dirty="0">
                          <a:solidFill>
                            <a:schemeClr val="accent1">
                              <a:lumMod val="50000"/>
                            </a:schemeClr>
                          </a:solidFill>
                          <a:effectLst/>
                        </a:rPr>
                        <a:t>Orientación para Pacientes de Clasificación (OPC)</a:t>
                      </a:r>
                      <a:endParaRPr lang="es-MX" sz="850" u="none"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0129" marR="60129" marT="0" marB="0">
                    <a:solidFill>
                      <a:schemeClr val="accent1">
                        <a:lumMod val="40000"/>
                        <a:lumOff val="60000"/>
                      </a:schemeClr>
                    </a:solidFill>
                  </a:tcPr>
                </a:tc>
                <a:tc>
                  <a:txBody>
                    <a:bodyPr/>
                    <a:lstStyle/>
                    <a:p>
                      <a:pPr>
                        <a:lnSpc>
                          <a:spcPct val="115000"/>
                        </a:lnSpc>
                        <a:spcAft>
                          <a:spcPts val="0"/>
                        </a:spcAft>
                      </a:pPr>
                      <a:r>
                        <a:rPr lang="es-MX" sz="850" u="none" dirty="0">
                          <a:solidFill>
                            <a:schemeClr val="accent1">
                              <a:lumMod val="50000"/>
                            </a:schemeClr>
                          </a:solidFill>
                          <a:effectLst/>
                        </a:rPr>
                        <a:t>Ciudadanos</a:t>
                      </a:r>
                      <a:endParaRPr lang="es-MX" sz="850" u="none"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0129" marR="60129" marT="0" marB="0">
                    <a:solidFill>
                      <a:schemeClr val="accent1">
                        <a:lumMod val="20000"/>
                        <a:lumOff val="80000"/>
                      </a:schemeClr>
                    </a:solidFill>
                  </a:tcPr>
                </a:tc>
                <a:tc>
                  <a:txBody>
                    <a:bodyPr/>
                    <a:lstStyle/>
                    <a:p>
                      <a:pPr>
                        <a:lnSpc>
                          <a:spcPct val="115000"/>
                        </a:lnSpc>
                        <a:spcAft>
                          <a:spcPts val="0"/>
                        </a:spcAft>
                      </a:pPr>
                      <a:r>
                        <a:rPr lang="es-MX" sz="850" u="none" dirty="0">
                          <a:solidFill>
                            <a:schemeClr val="accent1">
                              <a:lumMod val="50000"/>
                            </a:schemeClr>
                          </a:solidFill>
                          <a:effectLst/>
                        </a:rPr>
                        <a:t>Que los usuarios conozcan la información relativa a requisitos para recibir atención médica</a:t>
                      </a:r>
                      <a:endParaRPr lang="es-MX" sz="850" u="none"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0129" marR="60129" marT="0" marB="0">
                    <a:solidFill>
                      <a:schemeClr val="accent1">
                        <a:lumMod val="20000"/>
                        <a:lumOff val="80000"/>
                      </a:schemeClr>
                    </a:solidFill>
                  </a:tcPr>
                </a:tc>
                <a:tc>
                  <a:txBody>
                    <a:bodyPr/>
                    <a:lstStyle/>
                    <a:p>
                      <a:pPr algn="ctr">
                        <a:lnSpc>
                          <a:spcPct val="115000"/>
                        </a:lnSpc>
                        <a:spcAft>
                          <a:spcPts val="0"/>
                        </a:spcAft>
                      </a:pPr>
                      <a:r>
                        <a:rPr lang="es-MX" sz="850" u="none" dirty="0">
                          <a:solidFill>
                            <a:schemeClr val="accent1">
                              <a:lumMod val="50000"/>
                            </a:schemeClr>
                          </a:solidFill>
                          <a:effectLst/>
                        </a:rPr>
                        <a:t>Porcentaje de descargas del  Tríptico (OPC)</a:t>
                      </a:r>
                    </a:p>
                    <a:p>
                      <a:pPr algn="ctr">
                        <a:lnSpc>
                          <a:spcPct val="115000"/>
                        </a:lnSpc>
                        <a:spcAft>
                          <a:spcPts val="0"/>
                        </a:spcAft>
                      </a:pPr>
                      <a:r>
                        <a:rPr lang="es-MX" sz="850" u="none" dirty="0">
                          <a:solidFill>
                            <a:schemeClr val="accent1">
                              <a:lumMod val="50000"/>
                            </a:schemeClr>
                          </a:solidFill>
                          <a:effectLst/>
                        </a:rPr>
                        <a:t> </a:t>
                      </a:r>
                    </a:p>
                    <a:p>
                      <a:pPr algn="ctr">
                        <a:lnSpc>
                          <a:spcPct val="115000"/>
                        </a:lnSpc>
                        <a:spcAft>
                          <a:spcPts val="0"/>
                        </a:spcAft>
                      </a:pPr>
                      <a:r>
                        <a:rPr lang="es-MX" sz="850" u="none" dirty="0">
                          <a:solidFill>
                            <a:schemeClr val="accent1">
                              <a:lumMod val="50000"/>
                            </a:schemeClr>
                          </a:solidFill>
                          <a:effectLst/>
                        </a:rPr>
                        <a:t>Número de descargas del tríptico de OPC / Número de días del periodo</a:t>
                      </a:r>
                      <a:endParaRPr lang="es-MX" sz="850" u="none"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0129" marR="60129" marT="0" marB="0">
                    <a:solidFill>
                      <a:schemeClr val="accent1">
                        <a:lumMod val="20000"/>
                        <a:lumOff val="80000"/>
                      </a:schemeClr>
                    </a:solidFill>
                  </a:tcPr>
                </a:tc>
                <a:tc>
                  <a:txBody>
                    <a:bodyPr/>
                    <a:lstStyle/>
                    <a:p>
                      <a:pPr marL="0" algn="ctr" defTabSz="914400" rtl="0" eaLnBrk="1" latinLnBrk="0" hangingPunct="1">
                        <a:lnSpc>
                          <a:spcPct val="115000"/>
                        </a:lnSpc>
                        <a:spcAft>
                          <a:spcPts val="0"/>
                        </a:spcAft>
                      </a:pPr>
                      <a:endParaRPr lang="es-MX" sz="850" u="none" kern="12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algn="ctr" defTabSz="914400" rtl="0" eaLnBrk="1" latinLnBrk="0" hangingPunct="1">
                        <a:lnSpc>
                          <a:spcPct val="115000"/>
                        </a:lnSpc>
                        <a:spcAft>
                          <a:spcPts val="0"/>
                        </a:spcAft>
                      </a:pPr>
                      <a:r>
                        <a:rPr lang="es-MX" sz="850" u="none" kern="12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167/91 = 1.8</a:t>
                      </a:r>
                    </a:p>
                  </a:txBody>
                  <a:tcPr marL="60129" marR="60129" marT="0" marB="0">
                    <a:solidFill>
                      <a:schemeClr val="accent1">
                        <a:lumMod val="20000"/>
                        <a:lumOff val="80000"/>
                      </a:schemeClr>
                    </a:solidFill>
                  </a:tcPr>
                </a:tc>
                <a:tc>
                  <a:txBody>
                    <a:bodyPr/>
                    <a:lstStyle/>
                    <a:p>
                      <a:pPr algn="ctr">
                        <a:lnSpc>
                          <a:spcPct val="115000"/>
                        </a:lnSpc>
                        <a:spcAft>
                          <a:spcPts val="0"/>
                        </a:spcAft>
                      </a:pPr>
                      <a:r>
                        <a:rPr lang="es-MX" sz="850" u="none"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Este tema fue consultado en promedio casi dos veces diarias, lo que indica que nuestra población objetivo puede saber cual es el procedimiento de atención en el hospital. </a:t>
                      </a:r>
                    </a:p>
                  </a:txBody>
                  <a:tcPr marL="60129" marR="60129" marT="0" marB="0">
                    <a:solidFill>
                      <a:schemeClr val="accent1">
                        <a:lumMod val="20000"/>
                        <a:lumOff val="80000"/>
                      </a:schemeClr>
                    </a:solidFill>
                  </a:tcPr>
                </a:tc>
                <a:extLst>
                  <a:ext uri="{0D108BD9-81ED-4DB2-BD59-A6C34878D82A}">
                    <a16:rowId xmlns:a16="http://schemas.microsoft.com/office/drawing/2014/main" val="1332218252"/>
                  </a:ext>
                </a:extLst>
              </a:tr>
              <a:tr h="0">
                <a:tc>
                  <a:txBody>
                    <a:bodyPr/>
                    <a:lstStyle/>
                    <a:p>
                      <a:pPr>
                        <a:lnSpc>
                          <a:spcPct val="115000"/>
                        </a:lnSpc>
                        <a:spcAft>
                          <a:spcPts val="0"/>
                        </a:spcAft>
                      </a:pPr>
                      <a:r>
                        <a:rPr lang="es-MX" sz="850" u="none" dirty="0">
                          <a:solidFill>
                            <a:schemeClr val="accent1">
                              <a:lumMod val="50000"/>
                            </a:schemeClr>
                          </a:solidFill>
                          <a:effectLst/>
                        </a:rPr>
                        <a:t>Orientación para Pacientes de Consulta Externa (OPCE)</a:t>
                      </a:r>
                      <a:endParaRPr lang="es-MX" sz="850" u="none"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0129" marR="60129" marT="0" marB="0">
                    <a:solidFill>
                      <a:schemeClr val="accent1">
                        <a:lumMod val="40000"/>
                        <a:lumOff val="60000"/>
                      </a:schemeClr>
                    </a:solidFill>
                  </a:tcPr>
                </a:tc>
                <a:tc>
                  <a:txBody>
                    <a:bodyPr/>
                    <a:lstStyle/>
                    <a:p>
                      <a:pPr>
                        <a:lnSpc>
                          <a:spcPct val="115000"/>
                        </a:lnSpc>
                        <a:spcAft>
                          <a:spcPts val="0"/>
                        </a:spcAft>
                      </a:pPr>
                      <a:r>
                        <a:rPr lang="es-MX" sz="850" u="none" dirty="0">
                          <a:solidFill>
                            <a:schemeClr val="accent1">
                              <a:lumMod val="50000"/>
                            </a:schemeClr>
                          </a:solidFill>
                          <a:effectLst/>
                        </a:rPr>
                        <a:t>Ciudadanos</a:t>
                      </a:r>
                      <a:endParaRPr lang="es-MX" sz="850" u="none"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0129" marR="60129" marT="0" marB="0">
                    <a:solidFill>
                      <a:schemeClr val="accent1">
                        <a:lumMod val="20000"/>
                        <a:lumOff val="80000"/>
                      </a:schemeClr>
                    </a:solidFill>
                  </a:tcPr>
                </a:tc>
                <a:tc>
                  <a:txBody>
                    <a:bodyPr/>
                    <a:lstStyle/>
                    <a:p>
                      <a:pPr>
                        <a:lnSpc>
                          <a:spcPct val="115000"/>
                        </a:lnSpc>
                        <a:spcAft>
                          <a:spcPts val="0"/>
                        </a:spcAft>
                      </a:pPr>
                      <a:r>
                        <a:rPr lang="es-MX" sz="850" u="none" dirty="0">
                          <a:solidFill>
                            <a:schemeClr val="accent1">
                              <a:lumMod val="50000"/>
                            </a:schemeClr>
                          </a:solidFill>
                          <a:effectLst/>
                        </a:rPr>
                        <a:t>Que los usuarios conozcan el reglamento de consulta externa, así como los derechos del paciente</a:t>
                      </a:r>
                      <a:endParaRPr lang="es-MX" sz="850" u="none"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0129" marR="60129" marT="0" marB="0" anchor="ctr">
                    <a:solidFill>
                      <a:schemeClr val="accent1">
                        <a:lumMod val="20000"/>
                        <a:lumOff val="80000"/>
                      </a:schemeClr>
                    </a:solidFill>
                  </a:tcPr>
                </a:tc>
                <a:tc>
                  <a:txBody>
                    <a:bodyPr/>
                    <a:lstStyle/>
                    <a:p>
                      <a:pPr algn="ctr">
                        <a:lnSpc>
                          <a:spcPct val="115000"/>
                        </a:lnSpc>
                        <a:spcAft>
                          <a:spcPts val="0"/>
                        </a:spcAft>
                      </a:pPr>
                      <a:r>
                        <a:rPr lang="es-MX" sz="850" u="none" dirty="0">
                          <a:solidFill>
                            <a:schemeClr val="accent1">
                              <a:lumMod val="50000"/>
                            </a:schemeClr>
                          </a:solidFill>
                          <a:effectLst/>
                        </a:rPr>
                        <a:t>Porcentaje de descargas del Tríptico OPCE</a:t>
                      </a:r>
                    </a:p>
                    <a:p>
                      <a:pPr algn="ctr">
                        <a:lnSpc>
                          <a:spcPct val="115000"/>
                        </a:lnSpc>
                        <a:spcAft>
                          <a:spcPts val="0"/>
                        </a:spcAft>
                      </a:pPr>
                      <a:r>
                        <a:rPr lang="es-MX" sz="850" u="none" dirty="0">
                          <a:solidFill>
                            <a:schemeClr val="accent1">
                              <a:lumMod val="50000"/>
                            </a:schemeClr>
                          </a:solidFill>
                          <a:effectLst/>
                        </a:rPr>
                        <a:t> </a:t>
                      </a:r>
                    </a:p>
                    <a:p>
                      <a:pPr algn="ctr">
                        <a:lnSpc>
                          <a:spcPct val="115000"/>
                        </a:lnSpc>
                        <a:spcAft>
                          <a:spcPts val="0"/>
                        </a:spcAft>
                      </a:pPr>
                      <a:r>
                        <a:rPr lang="es-MX" sz="850" u="none" dirty="0">
                          <a:solidFill>
                            <a:schemeClr val="accent1">
                              <a:lumMod val="50000"/>
                            </a:schemeClr>
                          </a:solidFill>
                          <a:effectLst/>
                        </a:rPr>
                        <a:t>Número de descargas del Tríptico OPCE/número de días del periodo</a:t>
                      </a:r>
                      <a:endParaRPr lang="es-MX" sz="850" u="none"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0129" marR="60129" marT="0" marB="0" anchor="ctr">
                    <a:solidFill>
                      <a:schemeClr val="accent1">
                        <a:lumMod val="20000"/>
                        <a:lumOff val="80000"/>
                      </a:schemeClr>
                    </a:solidFill>
                  </a:tcPr>
                </a:tc>
                <a:tc>
                  <a:txBody>
                    <a:bodyPr/>
                    <a:lstStyle/>
                    <a:p>
                      <a:pPr algn="ctr">
                        <a:lnSpc>
                          <a:spcPct val="115000"/>
                        </a:lnSpc>
                        <a:spcAft>
                          <a:spcPts val="0"/>
                        </a:spcAft>
                      </a:pPr>
                      <a:r>
                        <a:rPr lang="es-MX" sz="850" u="none"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172/91 = 1.8</a:t>
                      </a:r>
                    </a:p>
                  </a:txBody>
                  <a:tcPr marL="60129" marR="60129" marT="0" marB="0" anchor="ctr">
                    <a:solidFill>
                      <a:schemeClr val="accent1">
                        <a:lumMod val="20000"/>
                        <a:lumOff val="80000"/>
                      </a:schemeClr>
                    </a:solidFill>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s-MX" sz="850" u="none"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Este tema fue consultado en promedio casi dos vez al día, lo que indica que nuestra población objetivo puede saber cual es el procedimiento de atención en el área de consulta externa del hospital. </a:t>
                      </a:r>
                    </a:p>
                  </a:txBody>
                  <a:tcPr marL="60129" marR="60129" marT="0" marB="0" anchor="ctr">
                    <a:solidFill>
                      <a:schemeClr val="accent1">
                        <a:lumMod val="20000"/>
                        <a:lumOff val="80000"/>
                      </a:schemeClr>
                    </a:solidFill>
                  </a:tcPr>
                </a:tc>
                <a:extLst>
                  <a:ext uri="{0D108BD9-81ED-4DB2-BD59-A6C34878D82A}">
                    <a16:rowId xmlns:a16="http://schemas.microsoft.com/office/drawing/2014/main" val="3729687739"/>
                  </a:ext>
                </a:extLst>
              </a:tr>
              <a:tr h="0">
                <a:tc>
                  <a:txBody>
                    <a:bodyPr/>
                    <a:lstStyle/>
                    <a:p>
                      <a:pPr>
                        <a:lnSpc>
                          <a:spcPct val="115000"/>
                        </a:lnSpc>
                        <a:spcAft>
                          <a:spcPts val="0"/>
                        </a:spcAft>
                      </a:pPr>
                      <a:r>
                        <a:rPr lang="es-MX" sz="850" u="none" dirty="0">
                          <a:solidFill>
                            <a:schemeClr val="accent1">
                              <a:lumMod val="50000"/>
                            </a:schemeClr>
                          </a:solidFill>
                          <a:effectLst/>
                        </a:rPr>
                        <a:t>Reglamento e Información para Familiares de Pacientes Hospitalizados (RPH)</a:t>
                      </a:r>
                      <a:endParaRPr lang="es-MX" sz="850" u="none"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0129" marR="60129" marT="0" marB="0">
                    <a:solidFill>
                      <a:schemeClr val="accent1">
                        <a:lumMod val="40000"/>
                        <a:lumOff val="60000"/>
                      </a:schemeClr>
                    </a:solidFill>
                  </a:tcPr>
                </a:tc>
                <a:tc>
                  <a:txBody>
                    <a:bodyPr/>
                    <a:lstStyle/>
                    <a:p>
                      <a:pPr>
                        <a:lnSpc>
                          <a:spcPct val="115000"/>
                        </a:lnSpc>
                        <a:spcAft>
                          <a:spcPts val="0"/>
                        </a:spcAft>
                      </a:pPr>
                      <a:r>
                        <a:rPr lang="es-MX" sz="850" u="none" dirty="0">
                          <a:solidFill>
                            <a:schemeClr val="accent1">
                              <a:lumMod val="50000"/>
                            </a:schemeClr>
                          </a:solidFill>
                          <a:effectLst/>
                        </a:rPr>
                        <a:t>Ciudadanos</a:t>
                      </a:r>
                      <a:endParaRPr lang="es-MX" sz="850" u="none"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0129" marR="60129" marT="0" marB="0">
                    <a:solidFill>
                      <a:schemeClr val="accent1">
                        <a:lumMod val="20000"/>
                        <a:lumOff val="80000"/>
                      </a:schemeClr>
                    </a:solidFill>
                  </a:tcPr>
                </a:tc>
                <a:tc>
                  <a:txBody>
                    <a:bodyPr/>
                    <a:lstStyle/>
                    <a:p>
                      <a:pPr>
                        <a:lnSpc>
                          <a:spcPct val="115000"/>
                        </a:lnSpc>
                        <a:spcAft>
                          <a:spcPts val="0"/>
                        </a:spcAft>
                      </a:pPr>
                      <a:r>
                        <a:rPr lang="es-MX" sz="850" u="none" dirty="0">
                          <a:solidFill>
                            <a:schemeClr val="accent1">
                              <a:lumMod val="50000"/>
                            </a:schemeClr>
                          </a:solidFill>
                          <a:effectLst/>
                        </a:rPr>
                        <a:t>Que los usuarios conozcan el reglamento para pacientes hospitalizados y el trámite para el egreso del paciente.</a:t>
                      </a:r>
                      <a:endParaRPr lang="es-MX" sz="850" u="none"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0129" marR="60129" marT="0" marB="0" anchor="ctr">
                    <a:solidFill>
                      <a:schemeClr val="accent1">
                        <a:lumMod val="20000"/>
                        <a:lumOff val="80000"/>
                      </a:schemeClr>
                    </a:solidFill>
                  </a:tcPr>
                </a:tc>
                <a:tc>
                  <a:txBody>
                    <a:bodyPr/>
                    <a:lstStyle/>
                    <a:p>
                      <a:pPr algn="ctr">
                        <a:lnSpc>
                          <a:spcPct val="115000"/>
                        </a:lnSpc>
                        <a:spcAft>
                          <a:spcPts val="0"/>
                        </a:spcAft>
                      </a:pPr>
                      <a:r>
                        <a:rPr lang="es-MX" sz="850" u="none" dirty="0">
                          <a:solidFill>
                            <a:schemeClr val="accent1">
                              <a:lumMod val="50000"/>
                            </a:schemeClr>
                          </a:solidFill>
                          <a:effectLst/>
                        </a:rPr>
                        <a:t>Porcentaje de descargas al Tríptico (RPH)</a:t>
                      </a:r>
                    </a:p>
                    <a:p>
                      <a:pPr algn="ctr">
                        <a:lnSpc>
                          <a:spcPct val="115000"/>
                        </a:lnSpc>
                        <a:spcAft>
                          <a:spcPts val="0"/>
                        </a:spcAft>
                      </a:pPr>
                      <a:r>
                        <a:rPr lang="es-MX" sz="850" u="none" dirty="0">
                          <a:solidFill>
                            <a:schemeClr val="accent1">
                              <a:lumMod val="50000"/>
                            </a:schemeClr>
                          </a:solidFill>
                          <a:effectLst/>
                        </a:rPr>
                        <a:t> </a:t>
                      </a:r>
                    </a:p>
                    <a:p>
                      <a:pPr algn="ctr">
                        <a:lnSpc>
                          <a:spcPct val="115000"/>
                        </a:lnSpc>
                        <a:spcAft>
                          <a:spcPts val="0"/>
                        </a:spcAft>
                      </a:pPr>
                      <a:r>
                        <a:rPr lang="es-MX" sz="850" u="none" dirty="0">
                          <a:solidFill>
                            <a:schemeClr val="accent1">
                              <a:lumMod val="50000"/>
                            </a:schemeClr>
                          </a:solidFill>
                          <a:effectLst/>
                        </a:rPr>
                        <a:t>Visitas realizadas en el tema/número de días del periodo</a:t>
                      </a:r>
                      <a:endParaRPr lang="es-MX" sz="850" u="none"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0129" marR="60129" marT="0" marB="0" anchor="ctr">
                    <a:solidFill>
                      <a:schemeClr val="accent1">
                        <a:lumMod val="20000"/>
                        <a:lumOff val="80000"/>
                      </a:schemeClr>
                    </a:solidFill>
                  </a:tcPr>
                </a:tc>
                <a:tc>
                  <a:txBody>
                    <a:bodyPr/>
                    <a:lstStyle/>
                    <a:p>
                      <a:pPr algn="ctr">
                        <a:lnSpc>
                          <a:spcPct val="115000"/>
                        </a:lnSpc>
                        <a:spcAft>
                          <a:spcPts val="0"/>
                        </a:spcAft>
                      </a:pPr>
                      <a:r>
                        <a:rPr lang="es-MX" sz="850" u="none"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154/91 = 1.7</a:t>
                      </a:r>
                    </a:p>
                  </a:txBody>
                  <a:tcPr marL="60129" marR="60129" marT="0" marB="0" anchor="ctr">
                    <a:solidFill>
                      <a:schemeClr val="accent1">
                        <a:lumMod val="20000"/>
                        <a:lumOff val="80000"/>
                      </a:schemeClr>
                    </a:solidFill>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s-MX" sz="850" u="none"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Este tema fue consultado en promedio una vez al día, lo que indica que nuestra población objetivo requiere saber el procedimiento para su paciente hospitalizado en el hospital. </a:t>
                      </a:r>
                    </a:p>
                  </a:txBody>
                  <a:tcPr marL="60129" marR="60129" marT="0" marB="0" anchor="ctr">
                    <a:solidFill>
                      <a:schemeClr val="accent1">
                        <a:lumMod val="20000"/>
                        <a:lumOff val="80000"/>
                      </a:schemeClr>
                    </a:solidFill>
                  </a:tcPr>
                </a:tc>
                <a:extLst>
                  <a:ext uri="{0D108BD9-81ED-4DB2-BD59-A6C34878D82A}">
                    <a16:rowId xmlns:a16="http://schemas.microsoft.com/office/drawing/2014/main" val="2386625975"/>
                  </a:ext>
                </a:extLst>
              </a:tr>
              <a:tr h="0">
                <a:tc>
                  <a:txBody>
                    <a:bodyPr/>
                    <a:lstStyle/>
                    <a:p>
                      <a:pPr>
                        <a:lnSpc>
                          <a:spcPct val="115000"/>
                        </a:lnSpc>
                        <a:spcAft>
                          <a:spcPts val="0"/>
                        </a:spcAft>
                      </a:pPr>
                      <a:r>
                        <a:rPr lang="es-MX" sz="850" u="none" dirty="0">
                          <a:solidFill>
                            <a:schemeClr val="accent1">
                              <a:lumMod val="50000"/>
                            </a:schemeClr>
                          </a:solidFill>
                          <a:effectLst/>
                        </a:rPr>
                        <a:t>Tabulador de Cuotas de Recuperación</a:t>
                      </a:r>
                      <a:endParaRPr lang="es-MX" sz="850" u="none"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0129" marR="60129" marT="0" marB="0">
                    <a:solidFill>
                      <a:schemeClr val="accent1">
                        <a:lumMod val="40000"/>
                        <a:lumOff val="60000"/>
                      </a:schemeClr>
                    </a:solidFill>
                  </a:tcPr>
                </a:tc>
                <a:tc>
                  <a:txBody>
                    <a:bodyPr/>
                    <a:lstStyle/>
                    <a:p>
                      <a:pPr>
                        <a:lnSpc>
                          <a:spcPct val="115000"/>
                        </a:lnSpc>
                        <a:spcAft>
                          <a:spcPts val="0"/>
                        </a:spcAft>
                      </a:pPr>
                      <a:r>
                        <a:rPr lang="es-MX" sz="850" u="none" dirty="0">
                          <a:solidFill>
                            <a:schemeClr val="accent1">
                              <a:lumMod val="50000"/>
                            </a:schemeClr>
                          </a:solidFill>
                          <a:effectLst/>
                        </a:rPr>
                        <a:t>Ciudadanos</a:t>
                      </a:r>
                      <a:endParaRPr lang="es-MX" sz="850" u="none"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0129" marR="60129" marT="0" marB="0">
                    <a:solidFill>
                      <a:schemeClr val="accent1">
                        <a:lumMod val="20000"/>
                        <a:lumOff val="80000"/>
                      </a:schemeClr>
                    </a:solidFill>
                  </a:tcPr>
                </a:tc>
                <a:tc>
                  <a:txBody>
                    <a:bodyPr/>
                    <a:lstStyle/>
                    <a:p>
                      <a:pPr>
                        <a:lnSpc>
                          <a:spcPct val="115000"/>
                        </a:lnSpc>
                        <a:spcAft>
                          <a:spcPts val="0"/>
                        </a:spcAft>
                      </a:pPr>
                      <a:r>
                        <a:rPr lang="es-MX" sz="850" u="none" dirty="0">
                          <a:solidFill>
                            <a:schemeClr val="accent1">
                              <a:lumMod val="50000"/>
                            </a:schemeClr>
                          </a:solidFill>
                          <a:effectLst/>
                        </a:rPr>
                        <a:t>Que los usuarios puedan solicitar la atención a su paciente a partir del costo del servicio </a:t>
                      </a:r>
                      <a:endParaRPr lang="es-MX" sz="850" u="none"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0129" marR="60129" marT="0" marB="0">
                    <a:solidFill>
                      <a:schemeClr val="accent1">
                        <a:lumMod val="20000"/>
                        <a:lumOff val="80000"/>
                      </a:schemeClr>
                    </a:solidFill>
                  </a:tcPr>
                </a:tc>
                <a:tc>
                  <a:txBody>
                    <a:bodyPr/>
                    <a:lstStyle/>
                    <a:p>
                      <a:pPr algn="ctr">
                        <a:lnSpc>
                          <a:spcPct val="115000"/>
                        </a:lnSpc>
                        <a:spcAft>
                          <a:spcPts val="0"/>
                        </a:spcAft>
                      </a:pPr>
                      <a:r>
                        <a:rPr lang="es-MX" sz="850" u="none" dirty="0">
                          <a:solidFill>
                            <a:schemeClr val="accent1">
                              <a:lumMod val="50000"/>
                            </a:schemeClr>
                          </a:solidFill>
                          <a:effectLst/>
                        </a:rPr>
                        <a:t>Porcentaje de descargas del Tabulador de Cuotas de Recuperación</a:t>
                      </a:r>
                    </a:p>
                    <a:p>
                      <a:pPr algn="ctr">
                        <a:lnSpc>
                          <a:spcPct val="115000"/>
                        </a:lnSpc>
                        <a:spcAft>
                          <a:spcPts val="0"/>
                        </a:spcAft>
                      </a:pPr>
                      <a:r>
                        <a:rPr lang="es-MX" sz="850" u="none" dirty="0">
                          <a:solidFill>
                            <a:schemeClr val="accent1">
                              <a:lumMod val="50000"/>
                            </a:schemeClr>
                          </a:solidFill>
                          <a:effectLst/>
                        </a:rPr>
                        <a:t> </a:t>
                      </a:r>
                    </a:p>
                    <a:p>
                      <a:pPr algn="ctr">
                        <a:lnSpc>
                          <a:spcPct val="115000"/>
                        </a:lnSpc>
                        <a:spcAft>
                          <a:spcPts val="0"/>
                        </a:spcAft>
                      </a:pPr>
                      <a:r>
                        <a:rPr lang="es-MX" sz="850" u="none" dirty="0">
                          <a:solidFill>
                            <a:schemeClr val="accent1">
                              <a:lumMod val="50000"/>
                            </a:schemeClr>
                          </a:solidFill>
                          <a:effectLst/>
                        </a:rPr>
                        <a:t>Visitas realizadas en el tema/número de días del periodo</a:t>
                      </a:r>
                      <a:endParaRPr lang="es-MX" sz="850" u="none"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0129" marR="60129" marT="0" marB="0">
                    <a:solidFill>
                      <a:schemeClr val="accent1">
                        <a:lumMod val="20000"/>
                        <a:lumOff val="80000"/>
                      </a:schemeClr>
                    </a:solidFill>
                  </a:tcPr>
                </a:tc>
                <a:tc>
                  <a:txBody>
                    <a:bodyPr/>
                    <a:lstStyle/>
                    <a:p>
                      <a:pPr algn="ctr">
                        <a:lnSpc>
                          <a:spcPct val="115000"/>
                        </a:lnSpc>
                        <a:spcAft>
                          <a:spcPts val="0"/>
                        </a:spcAft>
                      </a:pPr>
                      <a:endParaRPr lang="es-MX" sz="850" u="none"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s-MX" sz="850" u="none"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80/91 = 0.8</a:t>
                      </a:r>
                    </a:p>
                  </a:txBody>
                  <a:tcPr marL="60129" marR="60129" marT="0" marB="0">
                    <a:solidFill>
                      <a:schemeClr val="accent1">
                        <a:lumMod val="20000"/>
                        <a:lumOff val="80000"/>
                      </a:schemeClr>
                    </a:solidFill>
                  </a:tcPr>
                </a:tc>
                <a:tc>
                  <a:txBody>
                    <a:bodyPr/>
                    <a:lstStyle/>
                    <a:p>
                      <a:pPr algn="ctr">
                        <a:lnSpc>
                          <a:spcPct val="115000"/>
                        </a:lnSpc>
                        <a:spcAft>
                          <a:spcPts val="0"/>
                        </a:spcAft>
                      </a:pPr>
                      <a:r>
                        <a:rPr lang="es-MX" sz="850" u="none"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Los usuarios pueden conocer el costo de los servicios que se otorgan, en promedio este tema fue consultado en 0.8 veces al mes</a:t>
                      </a:r>
                    </a:p>
                  </a:txBody>
                  <a:tcPr marL="60129" marR="60129" marT="0" marB="0">
                    <a:solidFill>
                      <a:schemeClr val="accent1">
                        <a:lumMod val="20000"/>
                        <a:lumOff val="80000"/>
                      </a:schemeClr>
                    </a:solidFill>
                  </a:tcPr>
                </a:tc>
                <a:extLst>
                  <a:ext uri="{0D108BD9-81ED-4DB2-BD59-A6C34878D82A}">
                    <a16:rowId xmlns:a16="http://schemas.microsoft.com/office/drawing/2014/main" val="1633043673"/>
                  </a:ext>
                </a:extLst>
              </a:tr>
              <a:tr h="113011">
                <a:tc>
                  <a:txBody>
                    <a:bodyPr/>
                    <a:lstStyle/>
                    <a:p>
                      <a:pPr>
                        <a:lnSpc>
                          <a:spcPct val="115000"/>
                        </a:lnSpc>
                        <a:spcAft>
                          <a:spcPts val="0"/>
                        </a:spcAft>
                      </a:pPr>
                      <a:r>
                        <a:rPr lang="es-MX" sz="850" u="none" dirty="0">
                          <a:solidFill>
                            <a:schemeClr val="accent1">
                              <a:lumMod val="50000"/>
                            </a:schemeClr>
                          </a:solidFill>
                          <a:effectLst/>
                        </a:rPr>
                        <a:t>Cómo obtener copia del expediente clínico*</a:t>
                      </a:r>
                      <a:endParaRPr lang="es-MX" sz="850" u="none"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0129" marR="60129" marT="0" marB="0">
                    <a:solidFill>
                      <a:schemeClr val="accent1">
                        <a:lumMod val="40000"/>
                        <a:lumOff val="60000"/>
                      </a:schemeClr>
                    </a:solidFill>
                  </a:tcPr>
                </a:tc>
                <a:tc>
                  <a:txBody>
                    <a:bodyPr/>
                    <a:lstStyle/>
                    <a:p>
                      <a:pPr>
                        <a:lnSpc>
                          <a:spcPct val="115000"/>
                        </a:lnSpc>
                        <a:spcAft>
                          <a:spcPts val="0"/>
                        </a:spcAft>
                      </a:pPr>
                      <a:r>
                        <a:rPr lang="es-MX" sz="850" u="none" dirty="0">
                          <a:solidFill>
                            <a:schemeClr val="accent1">
                              <a:lumMod val="50000"/>
                            </a:schemeClr>
                          </a:solidFill>
                          <a:effectLst/>
                        </a:rPr>
                        <a:t>Ciudadanos</a:t>
                      </a:r>
                      <a:endParaRPr lang="es-MX" sz="850" u="none"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0129" marR="60129" marT="0" marB="0">
                    <a:solidFill>
                      <a:schemeClr val="accent1">
                        <a:lumMod val="20000"/>
                        <a:lumOff val="80000"/>
                      </a:schemeClr>
                    </a:solidFill>
                  </a:tcPr>
                </a:tc>
                <a:tc>
                  <a:txBody>
                    <a:bodyPr/>
                    <a:lstStyle/>
                    <a:p>
                      <a:pPr>
                        <a:lnSpc>
                          <a:spcPct val="115000"/>
                        </a:lnSpc>
                        <a:spcAft>
                          <a:spcPts val="0"/>
                        </a:spcAft>
                      </a:pPr>
                      <a:r>
                        <a:rPr lang="es-MX" sz="850" u="none" dirty="0">
                          <a:solidFill>
                            <a:schemeClr val="accent1">
                              <a:lumMod val="50000"/>
                            </a:schemeClr>
                          </a:solidFill>
                          <a:effectLst/>
                        </a:rPr>
                        <a:t>Que los ciudadanos conozcan cómo y quién puede obtener el expediente clínico</a:t>
                      </a:r>
                      <a:endParaRPr lang="es-MX" sz="850" u="none"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0129" marR="60129" marT="0" marB="0">
                    <a:solidFill>
                      <a:schemeClr val="accent1">
                        <a:lumMod val="20000"/>
                        <a:lumOff val="80000"/>
                      </a:schemeClr>
                    </a:solidFill>
                  </a:tcPr>
                </a:tc>
                <a:tc>
                  <a:txBody>
                    <a:bodyPr/>
                    <a:lstStyle/>
                    <a:p>
                      <a:pPr algn="ctr">
                        <a:lnSpc>
                          <a:spcPct val="115000"/>
                        </a:lnSpc>
                        <a:spcAft>
                          <a:spcPts val="0"/>
                        </a:spcAft>
                      </a:pPr>
                      <a:r>
                        <a:rPr lang="es-MX" sz="850" u="none" dirty="0">
                          <a:solidFill>
                            <a:schemeClr val="accent1">
                              <a:lumMod val="50000"/>
                            </a:schemeClr>
                          </a:solidFill>
                          <a:effectLst/>
                        </a:rPr>
                        <a:t>Porcentaje de descargas del documento</a:t>
                      </a:r>
                    </a:p>
                    <a:p>
                      <a:pPr algn="ctr">
                        <a:lnSpc>
                          <a:spcPct val="115000"/>
                        </a:lnSpc>
                        <a:spcAft>
                          <a:spcPts val="0"/>
                        </a:spcAft>
                      </a:pPr>
                      <a:r>
                        <a:rPr lang="es-MX" sz="850" u="none" dirty="0">
                          <a:solidFill>
                            <a:schemeClr val="accent1">
                              <a:lumMod val="50000"/>
                            </a:schemeClr>
                          </a:solidFill>
                          <a:effectLst/>
                        </a:rPr>
                        <a:t> </a:t>
                      </a:r>
                    </a:p>
                    <a:p>
                      <a:pPr algn="ctr">
                        <a:lnSpc>
                          <a:spcPct val="115000"/>
                        </a:lnSpc>
                        <a:spcAft>
                          <a:spcPts val="0"/>
                        </a:spcAft>
                      </a:pPr>
                      <a:r>
                        <a:rPr lang="es-MX" sz="850" u="none" dirty="0">
                          <a:solidFill>
                            <a:schemeClr val="accent1">
                              <a:lumMod val="50000"/>
                            </a:schemeClr>
                          </a:solidFill>
                          <a:effectLst/>
                        </a:rPr>
                        <a:t>Visitas realizadas en el tema/número de días del periodo</a:t>
                      </a:r>
                      <a:endParaRPr lang="es-MX" sz="850" u="none"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0129" marR="60129" marT="0" marB="0" anchor="ctr">
                    <a:solidFill>
                      <a:schemeClr val="accent1">
                        <a:lumMod val="20000"/>
                        <a:lumOff val="80000"/>
                      </a:schemeClr>
                    </a:solidFill>
                  </a:tcPr>
                </a:tc>
                <a:tc>
                  <a:txBody>
                    <a:bodyPr/>
                    <a:lstStyle/>
                    <a:p>
                      <a:pPr algn="ctr">
                        <a:lnSpc>
                          <a:spcPct val="115000"/>
                        </a:lnSpc>
                        <a:spcAft>
                          <a:spcPts val="0"/>
                        </a:spcAft>
                      </a:pPr>
                      <a:r>
                        <a:rPr lang="es-MX" sz="850" u="none"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15/61 = 0.2</a:t>
                      </a:r>
                    </a:p>
                  </a:txBody>
                  <a:tcPr marL="60129" marR="60129" marT="0" marB="0" anchor="ctr">
                    <a:solidFill>
                      <a:schemeClr val="accent1">
                        <a:lumMod val="20000"/>
                        <a:lumOff val="80000"/>
                      </a:schemeClr>
                    </a:solidFill>
                  </a:tcPr>
                </a:tc>
                <a:tc>
                  <a:txBody>
                    <a:bodyPr/>
                    <a:lstStyle/>
                    <a:p>
                      <a:pPr algn="ctr">
                        <a:lnSpc>
                          <a:spcPct val="115000"/>
                        </a:lnSpc>
                        <a:spcAft>
                          <a:spcPts val="0"/>
                        </a:spcAft>
                      </a:pPr>
                      <a:r>
                        <a:rPr lang="es-MX" sz="850" u="none"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Este es un tema nuevo y fue consultado en promedio 0.2 veces al  día</a:t>
                      </a:r>
                    </a:p>
                  </a:txBody>
                  <a:tcPr marL="60129" marR="60129" marT="0" marB="0" anchor="ctr">
                    <a:solidFill>
                      <a:schemeClr val="accent1">
                        <a:lumMod val="20000"/>
                        <a:lumOff val="80000"/>
                      </a:schemeClr>
                    </a:solidFill>
                  </a:tcPr>
                </a:tc>
                <a:extLst>
                  <a:ext uri="{0D108BD9-81ED-4DB2-BD59-A6C34878D82A}">
                    <a16:rowId xmlns:a16="http://schemas.microsoft.com/office/drawing/2014/main" val="3516416162"/>
                  </a:ext>
                </a:extLst>
              </a:tr>
              <a:tr h="0">
                <a:tc>
                  <a:txBody>
                    <a:bodyPr/>
                    <a:lstStyle/>
                    <a:p>
                      <a:pPr>
                        <a:lnSpc>
                          <a:spcPct val="115000"/>
                        </a:lnSpc>
                        <a:spcAft>
                          <a:spcPts val="0"/>
                        </a:spcAft>
                      </a:pPr>
                      <a:r>
                        <a:rPr lang="es-MX" sz="850" u="none" dirty="0">
                          <a:solidFill>
                            <a:schemeClr val="accent1">
                              <a:lumMod val="50000"/>
                            </a:schemeClr>
                          </a:solidFill>
                          <a:effectLst/>
                        </a:rPr>
                        <a:t>Cómo realizar una solicitud de acceso a información pública*</a:t>
                      </a:r>
                      <a:endParaRPr lang="es-MX" sz="850" u="none"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0129" marR="60129" marT="0" marB="0">
                    <a:solidFill>
                      <a:schemeClr val="accent1">
                        <a:lumMod val="40000"/>
                        <a:lumOff val="60000"/>
                      </a:schemeClr>
                    </a:solidFill>
                  </a:tcPr>
                </a:tc>
                <a:tc>
                  <a:txBody>
                    <a:bodyPr/>
                    <a:lstStyle/>
                    <a:p>
                      <a:pPr>
                        <a:lnSpc>
                          <a:spcPct val="115000"/>
                        </a:lnSpc>
                        <a:spcAft>
                          <a:spcPts val="0"/>
                        </a:spcAft>
                      </a:pPr>
                      <a:r>
                        <a:rPr lang="es-MX" sz="850" u="none" dirty="0">
                          <a:solidFill>
                            <a:schemeClr val="accent1">
                              <a:lumMod val="50000"/>
                            </a:schemeClr>
                          </a:solidFill>
                          <a:effectLst/>
                        </a:rPr>
                        <a:t>Ciudadanos</a:t>
                      </a:r>
                      <a:endParaRPr lang="es-MX" sz="850" u="none"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0129" marR="60129" marT="0" marB="0">
                    <a:solidFill>
                      <a:schemeClr val="accent1">
                        <a:lumMod val="20000"/>
                        <a:lumOff val="80000"/>
                      </a:schemeClr>
                    </a:solidFill>
                  </a:tcPr>
                </a:tc>
                <a:tc>
                  <a:txBody>
                    <a:bodyPr/>
                    <a:lstStyle/>
                    <a:p>
                      <a:pPr>
                        <a:lnSpc>
                          <a:spcPct val="115000"/>
                        </a:lnSpc>
                        <a:spcAft>
                          <a:spcPts val="0"/>
                        </a:spcAft>
                      </a:pPr>
                      <a:r>
                        <a:rPr lang="es-MX" sz="850" u="none" dirty="0">
                          <a:solidFill>
                            <a:schemeClr val="accent1">
                              <a:lumMod val="50000"/>
                            </a:schemeClr>
                          </a:solidFill>
                          <a:effectLst/>
                        </a:rPr>
                        <a:t>Que los ciudadanos conozcan como presentar una solicitud de acceso a información pública</a:t>
                      </a:r>
                      <a:endParaRPr lang="es-MX" sz="850" u="none"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0129" marR="60129" marT="0" marB="0">
                    <a:solidFill>
                      <a:schemeClr val="accent1">
                        <a:lumMod val="20000"/>
                        <a:lumOff val="80000"/>
                      </a:schemeClr>
                    </a:solidFill>
                  </a:tcPr>
                </a:tc>
                <a:tc>
                  <a:txBody>
                    <a:bodyPr/>
                    <a:lstStyle/>
                    <a:p>
                      <a:pPr algn="ctr">
                        <a:lnSpc>
                          <a:spcPct val="115000"/>
                        </a:lnSpc>
                        <a:spcAft>
                          <a:spcPts val="0"/>
                        </a:spcAft>
                      </a:pPr>
                      <a:r>
                        <a:rPr lang="es-MX" sz="850" u="none" dirty="0">
                          <a:solidFill>
                            <a:schemeClr val="accent1">
                              <a:lumMod val="50000"/>
                            </a:schemeClr>
                          </a:solidFill>
                          <a:effectLst/>
                        </a:rPr>
                        <a:t>Porcentaje de descargas del documento</a:t>
                      </a:r>
                    </a:p>
                    <a:p>
                      <a:pPr algn="ctr">
                        <a:lnSpc>
                          <a:spcPct val="115000"/>
                        </a:lnSpc>
                        <a:spcAft>
                          <a:spcPts val="0"/>
                        </a:spcAft>
                      </a:pPr>
                      <a:r>
                        <a:rPr lang="es-MX" sz="850" u="none" dirty="0">
                          <a:solidFill>
                            <a:schemeClr val="accent1">
                              <a:lumMod val="50000"/>
                            </a:schemeClr>
                          </a:solidFill>
                          <a:effectLst/>
                        </a:rPr>
                        <a:t> </a:t>
                      </a:r>
                    </a:p>
                    <a:p>
                      <a:pPr algn="ctr">
                        <a:lnSpc>
                          <a:spcPct val="115000"/>
                        </a:lnSpc>
                        <a:spcAft>
                          <a:spcPts val="0"/>
                        </a:spcAft>
                      </a:pPr>
                      <a:r>
                        <a:rPr lang="es-MX" sz="850" u="none" dirty="0">
                          <a:solidFill>
                            <a:schemeClr val="accent1">
                              <a:lumMod val="50000"/>
                            </a:schemeClr>
                          </a:solidFill>
                          <a:effectLst/>
                        </a:rPr>
                        <a:t>Visitas realizadas en el tema/número de días del periodo</a:t>
                      </a:r>
                      <a:endParaRPr lang="es-MX" sz="850" u="none"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0129" marR="60129" marT="0" marB="0" anchor="ctr">
                    <a:solidFill>
                      <a:schemeClr val="accent1">
                        <a:lumMod val="20000"/>
                        <a:lumOff val="80000"/>
                      </a:schemeClr>
                    </a:solidFill>
                  </a:tcPr>
                </a:tc>
                <a:tc>
                  <a:txBody>
                    <a:bodyPr/>
                    <a:lstStyle/>
                    <a:p>
                      <a:pPr algn="ctr">
                        <a:lnSpc>
                          <a:spcPct val="115000"/>
                        </a:lnSpc>
                        <a:spcAft>
                          <a:spcPts val="0"/>
                        </a:spcAft>
                      </a:pPr>
                      <a:r>
                        <a:rPr lang="es-MX" sz="850" u="none"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14/61 = 0.2</a:t>
                      </a:r>
                    </a:p>
                  </a:txBody>
                  <a:tcPr marL="60129" marR="60129" marT="0" marB="0" anchor="ctr">
                    <a:solidFill>
                      <a:schemeClr val="accent1">
                        <a:lumMod val="20000"/>
                        <a:lumOff val="80000"/>
                      </a:schemeClr>
                    </a:solidFill>
                  </a:tcPr>
                </a:tc>
                <a:tc>
                  <a:txBody>
                    <a:bodyPr/>
                    <a:lstStyle/>
                    <a:p>
                      <a:pPr algn="ctr">
                        <a:lnSpc>
                          <a:spcPct val="115000"/>
                        </a:lnSpc>
                        <a:spcAft>
                          <a:spcPts val="0"/>
                        </a:spcAft>
                      </a:pPr>
                      <a:r>
                        <a:rPr lang="es-MX" sz="850" u="none"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Este es un tema nuevo y fue consultado en promedio 0.2 veces al  día</a:t>
                      </a:r>
                    </a:p>
                    <a:p>
                      <a:pPr algn="ctr">
                        <a:lnSpc>
                          <a:spcPct val="115000"/>
                        </a:lnSpc>
                        <a:spcAft>
                          <a:spcPts val="0"/>
                        </a:spcAft>
                      </a:pPr>
                      <a:endParaRPr lang="es-MX" sz="850" u="none"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0129" marR="60129" marT="0" marB="0" anchor="ctr">
                    <a:solidFill>
                      <a:schemeClr val="accent1">
                        <a:lumMod val="20000"/>
                        <a:lumOff val="80000"/>
                      </a:schemeClr>
                    </a:solidFill>
                  </a:tcPr>
                </a:tc>
                <a:extLst>
                  <a:ext uri="{0D108BD9-81ED-4DB2-BD59-A6C34878D82A}">
                    <a16:rowId xmlns:a16="http://schemas.microsoft.com/office/drawing/2014/main" val="3327691479"/>
                  </a:ext>
                </a:extLst>
              </a:tr>
            </a:tbl>
          </a:graphicData>
        </a:graphic>
      </p:graphicFrame>
      <p:sp>
        <p:nvSpPr>
          <p:cNvPr id="7" name="Rectángulo 6">
            <a:extLst>
              <a:ext uri="{FF2B5EF4-FFF2-40B4-BE49-F238E27FC236}">
                <a16:creationId xmlns:a16="http://schemas.microsoft.com/office/drawing/2014/main" id="{88150396-6996-4896-9834-D7A971A7637E}"/>
              </a:ext>
            </a:extLst>
          </p:cNvPr>
          <p:cNvSpPr/>
          <p:nvPr/>
        </p:nvSpPr>
        <p:spPr>
          <a:xfrm>
            <a:off x="2009192" y="317895"/>
            <a:ext cx="9212424" cy="369332"/>
          </a:xfrm>
          <a:prstGeom prst="rect">
            <a:avLst/>
          </a:prstGeom>
        </p:spPr>
        <p:txBody>
          <a:bodyPr wrap="square">
            <a:spAutoFit/>
          </a:bodyPr>
          <a:lstStyle/>
          <a:p>
            <a:r>
              <a:rPr lang="es-MX" dirty="0">
                <a:solidFill>
                  <a:srgbClr val="231F20"/>
                </a:solidFill>
                <a:latin typeface="Soberana Texto" panose="02000000000000000000" pitchFamily="50" charset="0"/>
              </a:rPr>
              <a:t>Acción 7. Efecto y beneficio de la información socialmente útil publicada</a:t>
            </a:r>
            <a:endParaRPr lang="es-MX" dirty="0">
              <a:latin typeface="Soberana Texto" panose="02000000000000000000" pitchFamily="50" charset="0"/>
            </a:endParaRPr>
          </a:p>
        </p:txBody>
      </p:sp>
      <p:pic>
        <p:nvPicPr>
          <p:cNvPr id="10" name="Imagen 9">
            <a:extLst>
              <a:ext uri="{FF2B5EF4-FFF2-40B4-BE49-F238E27FC236}">
                <a16:creationId xmlns:a16="http://schemas.microsoft.com/office/drawing/2014/main" id="{AA4C23BB-AF49-42F3-8496-E433C59A66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416" y="115725"/>
            <a:ext cx="609601" cy="762002"/>
          </a:xfrm>
          <a:prstGeom prst="rect">
            <a:avLst/>
          </a:prstGeom>
        </p:spPr>
      </p:pic>
      <p:sp>
        <p:nvSpPr>
          <p:cNvPr id="12" name="Rectángulo 11">
            <a:extLst>
              <a:ext uri="{FF2B5EF4-FFF2-40B4-BE49-F238E27FC236}">
                <a16:creationId xmlns:a16="http://schemas.microsoft.com/office/drawing/2014/main" id="{09F3BCFB-AD10-4254-85F6-161C3144E669}"/>
              </a:ext>
            </a:extLst>
          </p:cNvPr>
          <p:cNvSpPr/>
          <p:nvPr/>
        </p:nvSpPr>
        <p:spPr>
          <a:xfrm>
            <a:off x="485191" y="6275620"/>
            <a:ext cx="9212424" cy="369332"/>
          </a:xfrm>
          <a:prstGeom prst="rect">
            <a:avLst/>
          </a:prstGeom>
        </p:spPr>
        <p:txBody>
          <a:bodyPr wrap="square">
            <a:spAutoFit/>
          </a:bodyPr>
          <a:lstStyle/>
          <a:p>
            <a:r>
              <a:rPr lang="es-MX" sz="900" dirty="0">
                <a:solidFill>
                  <a:srgbClr val="231F20"/>
                </a:solidFill>
                <a:latin typeface="Soberana Texto" panose="02000000000000000000" pitchFamily="50" charset="0"/>
              </a:rPr>
              <a:t>Las reproducciones y visitas en el portal corresponden al periodo septiembre - noviembre de 2018, no se cuenta con cifras de meses anteriores (2018).</a:t>
            </a:r>
          </a:p>
          <a:p>
            <a:r>
              <a:rPr lang="es-MX" sz="900" dirty="0">
                <a:latin typeface="Soberana Texto" panose="02000000000000000000" pitchFamily="50" charset="0"/>
              </a:rPr>
              <a:t>* Los trípticos se publicaron en el mes de septiembre.</a:t>
            </a:r>
          </a:p>
        </p:txBody>
      </p:sp>
    </p:spTree>
    <p:extLst>
      <p:ext uri="{BB962C8B-B14F-4D97-AF65-F5344CB8AC3E}">
        <p14:creationId xmlns:p14="http://schemas.microsoft.com/office/powerpoint/2010/main" val="304239421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306</TotalTime>
  <Words>597</Words>
  <Application>Microsoft Office PowerPoint</Application>
  <PresentationFormat>Panorámica</PresentationFormat>
  <Paragraphs>83</Paragraphs>
  <Slides>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vt:i4>
      </vt:variant>
    </vt:vector>
  </HeadingPairs>
  <TitlesOfParts>
    <vt:vector size="7" baseType="lpstr">
      <vt:lpstr>Arial</vt:lpstr>
      <vt:lpstr>Calibri</vt:lpstr>
      <vt:lpstr>Calibri Light</vt:lpstr>
      <vt:lpstr>Soberana Texto</vt:lpstr>
      <vt:lpstr>Times New Roman</vt:lpstr>
      <vt:lpstr>Tema de Office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Transparencia HIMFG</dc:creator>
  <cp:lastModifiedBy>Transparencia HIMFG</cp:lastModifiedBy>
  <cp:revision>14</cp:revision>
  <dcterms:created xsi:type="dcterms:W3CDTF">2018-09-28T21:23:41Z</dcterms:created>
  <dcterms:modified xsi:type="dcterms:W3CDTF">2018-11-30T00:39:10Z</dcterms:modified>
</cp:coreProperties>
</file>