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lett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2" autoAdjust="0"/>
    <p:restoredTop sz="94660"/>
  </p:normalViewPr>
  <p:slideViewPr>
    <p:cSldViewPr snapToGrid="0">
      <p:cViewPr>
        <p:scale>
          <a:sx n="112" d="100"/>
          <a:sy n="112" d="100"/>
        </p:scale>
        <p:origin x="960" y="-13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3C8D9-E578-49FA-A3AE-829BD41BABFD}" type="datetimeFigureOut">
              <a:rPr lang="es-MX" smtClean="0"/>
              <a:t>28/09/2018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BA08-92EC-4052-A1C9-2630C6CA87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2459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3C8D9-E578-49FA-A3AE-829BD41BABFD}" type="datetimeFigureOut">
              <a:rPr lang="es-MX" smtClean="0"/>
              <a:t>28/09/2018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BA08-92EC-4052-A1C9-2630C6CA87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771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3C8D9-E578-49FA-A3AE-829BD41BABFD}" type="datetimeFigureOut">
              <a:rPr lang="es-MX" smtClean="0"/>
              <a:t>28/09/2018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BA08-92EC-4052-A1C9-2630C6CA87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331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3C8D9-E578-49FA-A3AE-829BD41BABFD}" type="datetimeFigureOut">
              <a:rPr lang="es-MX" smtClean="0"/>
              <a:t>28/09/2018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BA08-92EC-4052-A1C9-2630C6CA87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672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3C8D9-E578-49FA-A3AE-829BD41BABFD}" type="datetimeFigureOut">
              <a:rPr lang="es-MX" smtClean="0"/>
              <a:t>28/09/2018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BA08-92EC-4052-A1C9-2630C6CA87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11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3C8D9-E578-49FA-A3AE-829BD41BABFD}" type="datetimeFigureOut">
              <a:rPr lang="es-MX" smtClean="0"/>
              <a:t>28/09/2018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BA08-92EC-4052-A1C9-2630C6CA87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784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3C8D9-E578-49FA-A3AE-829BD41BABFD}" type="datetimeFigureOut">
              <a:rPr lang="es-MX" smtClean="0"/>
              <a:t>28/09/2018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BA08-92EC-4052-A1C9-2630C6CA87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7346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3C8D9-E578-49FA-A3AE-829BD41BABFD}" type="datetimeFigureOut">
              <a:rPr lang="es-MX" smtClean="0"/>
              <a:t>28/09/2018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BA08-92EC-4052-A1C9-2630C6CA87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521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3C8D9-E578-49FA-A3AE-829BD41BABFD}" type="datetimeFigureOut">
              <a:rPr lang="es-MX" smtClean="0"/>
              <a:t>28/09/2018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BA08-92EC-4052-A1C9-2630C6CA87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962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3C8D9-E578-49FA-A3AE-829BD41BABFD}" type="datetimeFigureOut">
              <a:rPr lang="es-MX" smtClean="0"/>
              <a:t>28/09/2018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BA08-92EC-4052-A1C9-2630C6CA87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7121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3C8D9-E578-49FA-A3AE-829BD41BABFD}" type="datetimeFigureOut">
              <a:rPr lang="es-MX" smtClean="0"/>
              <a:t>28/09/2018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BA08-92EC-4052-A1C9-2630C6CA87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167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3C8D9-E578-49FA-A3AE-829BD41BABFD}" type="datetimeFigureOut">
              <a:rPr lang="es-MX" smtClean="0"/>
              <a:t>28/09/2018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EBA08-92EC-4052-A1C9-2630C6CA87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323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himfg.edu.mx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4.jp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n 1" descr="Logo_HIMFG_75">
            <a:extLst>
              <a:ext uri="{FF2B5EF4-FFF2-40B4-BE49-F238E27FC236}">
                <a16:creationId xmlns:a16="http://schemas.microsoft.com/office/drawing/2014/main" id="{C43D70D1-9EAE-4C97-AA6A-BA1B89595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246484"/>
            <a:ext cx="647700" cy="7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n 4">
            <a:extLst>
              <a:ext uri="{FF2B5EF4-FFF2-40B4-BE49-F238E27FC236}">
                <a16:creationId xmlns:a16="http://schemas.microsoft.com/office/drawing/2014/main" id="{9D3C515C-DD55-4994-9904-963975A2C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26181" r="3406" b="28268"/>
          <a:stretch>
            <a:fillRect/>
          </a:stretch>
        </p:blipFill>
        <p:spPr bwMode="auto">
          <a:xfrm>
            <a:off x="193905" y="232196"/>
            <a:ext cx="2933700" cy="76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71BA946-329F-4772-9CA7-526580EC51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84216"/>
            <a:ext cx="1208330" cy="41385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9FE40A2-AE4D-4425-B18C-C36B4AC78C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3" t="16211" r="19839" b="18734"/>
          <a:stretch/>
        </p:blipFill>
        <p:spPr>
          <a:xfrm>
            <a:off x="4781323" y="403736"/>
            <a:ext cx="647700" cy="394333"/>
          </a:xfrm>
          <a:prstGeom prst="rect">
            <a:avLst/>
          </a:prstGeom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495369DA-E4BE-46F8-A1F3-10B3A026109C}"/>
              </a:ext>
            </a:extLst>
          </p:cNvPr>
          <p:cNvCxnSpPr>
            <a:cxnSpLocks/>
          </p:cNvCxnSpPr>
          <p:nvPr/>
        </p:nvCxnSpPr>
        <p:spPr>
          <a:xfrm>
            <a:off x="352540" y="1167789"/>
            <a:ext cx="2797099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9E0BCFDB-BCDC-4BDC-A36D-4579F52D6638}"/>
              </a:ext>
            </a:extLst>
          </p:cNvPr>
          <p:cNvCxnSpPr>
            <a:cxnSpLocks/>
          </p:cNvCxnSpPr>
          <p:nvPr/>
        </p:nvCxnSpPr>
        <p:spPr>
          <a:xfrm>
            <a:off x="3491898" y="1167789"/>
            <a:ext cx="2797099" cy="0"/>
          </a:xfrm>
          <a:prstGeom prst="line">
            <a:avLst/>
          </a:prstGeom>
          <a:ln w="254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3F15A19-5A21-42F7-9134-C044BF976734}"/>
              </a:ext>
            </a:extLst>
          </p:cNvPr>
          <p:cNvSpPr txBox="1"/>
          <p:nvPr/>
        </p:nvSpPr>
        <p:spPr>
          <a:xfrm>
            <a:off x="608612" y="1537510"/>
            <a:ext cx="5640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>
                <a:latin typeface="Soberana Sans" panose="02000000000000000000" pitchFamily="50" charset="0"/>
              </a:rPr>
              <a:t>El Hospital Infantil de México Federico Gómez</a:t>
            </a:r>
          </a:p>
          <a:p>
            <a:pPr algn="ctr"/>
            <a:r>
              <a:rPr lang="es-MX" b="1" dirty="0">
                <a:latin typeface="Soberana Sans" panose="02000000000000000000" pitchFamily="50" charset="0"/>
              </a:rPr>
              <a:t>pone a su disposición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4130127-E602-4F37-B051-07E08CCBA495}"/>
              </a:ext>
            </a:extLst>
          </p:cNvPr>
          <p:cNvSpPr txBox="1"/>
          <p:nvPr/>
        </p:nvSpPr>
        <p:spPr>
          <a:xfrm>
            <a:off x="1994872" y="2324486"/>
            <a:ext cx="2841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Soberana Sans" panose="02000000000000000000" pitchFamily="50" charset="0"/>
              </a:rPr>
              <a:t>en la página </a:t>
            </a:r>
            <a:r>
              <a:rPr lang="es-MX" sz="1400" dirty="0">
                <a:latin typeface="Soberana Sans" panose="02000000000000000000" pitchFamily="50" charset="0"/>
                <a:hlinkClick r:id="rId6"/>
              </a:rPr>
              <a:t>www.himfg.edu.mx</a:t>
            </a:r>
            <a:endParaRPr lang="es-MX" sz="1400" dirty="0">
              <a:latin typeface="Soberana Sans" panose="02000000000000000000" pitchFamily="50" charset="0"/>
            </a:endParaRPr>
          </a:p>
          <a:p>
            <a:pPr algn="ctr"/>
            <a:r>
              <a:rPr lang="es-MX" sz="1400" dirty="0">
                <a:latin typeface="Soberana Sans" panose="02000000000000000000" pitchFamily="50" charset="0"/>
              </a:rPr>
              <a:t>la siguiente información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B60C836E-28C6-4B6C-B880-0FD2272B09F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407" t="25327" r="78439" b="56862"/>
          <a:stretch/>
        </p:blipFill>
        <p:spPr>
          <a:xfrm>
            <a:off x="608612" y="3014162"/>
            <a:ext cx="713830" cy="78258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F2C887B-6EFF-4595-BCD1-64D79738BE0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453" t="82190" r="78588" b="-595"/>
          <a:stretch/>
        </p:blipFill>
        <p:spPr>
          <a:xfrm>
            <a:off x="590937" y="4734004"/>
            <a:ext cx="797010" cy="92049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FCB7246-F20B-4381-908A-E770A3A7B5D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212" t="55872" r="78634" b="26318"/>
          <a:stretch/>
        </p:blipFill>
        <p:spPr>
          <a:xfrm>
            <a:off x="591114" y="3823422"/>
            <a:ext cx="797010" cy="87377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31B69946-A48B-4D8F-BBC0-94B8912E78D9}"/>
              </a:ext>
            </a:extLst>
          </p:cNvPr>
          <p:cNvSpPr txBox="1"/>
          <p:nvPr/>
        </p:nvSpPr>
        <p:spPr>
          <a:xfrm>
            <a:off x="1374660" y="3418957"/>
            <a:ext cx="186942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dirty="0">
                <a:latin typeface="Soberana Sans" panose="02000000000000000000" pitchFamily="50" charset="0"/>
              </a:rPr>
              <a:t>Reglamento</a:t>
            </a:r>
          </a:p>
          <a:p>
            <a:r>
              <a:rPr lang="es-MX" sz="1050" dirty="0">
                <a:latin typeface="Soberana Sans" panose="02000000000000000000" pitchFamily="50" charset="0"/>
              </a:rPr>
              <a:t>Hospital Infantil de México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456E4FF-1628-449D-9173-368D93E30EB7}"/>
              </a:ext>
            </a:extLst>
          </p:cNvPr>
          <p:cNvSpPr txBox="1"/>
          <p:nvPr/>
        </p:nvSpPr>
        <p:spPr>
          <a:xfrm>
            <a:off x="1374660" y="4443842"/>
            <a:ext cx="15856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dirty="0">
                <a:latin typeface="Soberana Sans" panose="02000000000000000000" pitchFamily="50" charset="0"/>
              </a:rPr>
              <a:t>Ingreso con perro guía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119B2B4-36DB-412E-8DDA-E6FC668EF721}"/>
              </a:ext>
            </a:extLst>
          </p:cNvPr>
          <p:cNvSpPr txBox="1"/>
          <p:nvPr/>
        </p:nvSpPr>
        <p:spPr>
          <a:xfrm>
            <a:off x="1350304" y="5316700"/>
            <a:ext cx="12891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dirty="0">
                <a:latin typeface="Soberana Sans" panose="02000000000000000000" pitchFamily="50" charset="0"/>
              </a:rPr>
              <a:t>Lavado de manos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9C24600-19E0-4107-9C2B-05461AEBDF9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406" t="78234" r="78441" b="3361"/>
          <a:stretch/>
        </p:blipFill>
        <p:spPr>
          <a:xfrm>
            <a:off x="3755719" y="2976346"/>
            <a:ext cx="696332" cy="78887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89AF000-134B-4529-A151-972F7DA3685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633" t="47675" r="78407" b="33920"/>
          <a:stretch/>
        </p:blipFill>
        <p:spPr>
          <a:xfrm>
            <a:off x="608612" y="6584406"/>
            <a:ext cx="766048" cy="884732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65DEEF60-CD25-4F83-AFBC-52F74EBBC79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459" t="16514" r="78387" b="65676"/>
          <a:stretch/>
        </p:blipFill>
        <p:spPr>
          <a:xfrm>
            <a:off x="590936" y="5638139"/>
            <a:ext cx="797009" cy="873775"/>
          </a:xfrm>
          <a:prstGeom prst="rect">
            <a:avLst/>
          </a:prstGeom>
        </p:spPr>
      </p:pic>
      <p:pic>
        <p:nvPicPr>
          <p:cNvPr id="30" name="Imagen 29" descr="C:\Users\himfg\AppData\Local\Microsoft\Windows\INetCache\Content.Word\LSINACEAM2.png">
            <a:extLst>
              <a:ext uri="{FF2B5EF4-FFF2-40B4-BE49-F238E27FC236}">
                <a16:creationId xmlns:a16="http://schemas.microsoft.com/office/drawing/2014/main" id="{F6BBE208-2235-4F2C-A4FB-47480AB9F0AD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12" y="8638244"/>
            <a:ext cx="323850" cy="341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6EA89EB8-6ACB-48D9-90EF-A5842926834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1567" t="35349" r="78279" b="46841"/>
          <a:stretch/>
        </p:blipFill>
        <p:spPr>
          <a:xfrm>
            <a:off x="3755719" y="3952611"/>
            <a:ext cx="696332" cy="763402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BF67CBFD-1DB7-4DC2-8727-7BC64160BE33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718" y="4822762"/>
            <a:ext cx="696333" cy="788873"/>
          </a:xfrm>
          <a:prstGeom prst="rect">
            <a:avLst/>
          </a:prstGeom>
          <a:noFill/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9136C6AE-C38D-4F9B-9E8E-B6EF5FEBFA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02698" y="5736715"/>
            <a:ext cx="804999" cy="891948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0D5B528-2659-494D-B254-CA860C8B1C0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924" t="53610" r="72530" b="36696"/>
          <a:stretch/>
        </p:blipFill>
        <p:spPr>
          <a:xfrm>
            <a:off x="3685606" y="6947815"/>
            <a:ext cx="1134738" cy="415498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47D9B532-4617-4218-99A5-5EB95B58DE4F}"/>
              </a:ext>
            </a:extLst>
          </p:cNvPr>
          <p:cNvSpPr txBox="1"/>
          <p:nvPr/>
        </p:nvSpPr>
        <p:spPr>
          <a:xfrm>
            <a:off x="1350304" y="5971079"/>
            <a:ext cx="141634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>
                <a:latin typeface="Soberana Sans" panose="02000000000000000000" pitchFamily="50" charset="0"/>
              </a:rPr>
              <a:t>Orientación para pacientes de Clasificación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BBC3D28-FE0B-4BE5-8DA5-26423B943343}"/>
              </a:ext>
            </a:extLst>
          </p:cNvPr>
          <p:cNvSpPr txBox="1"/>
          <p:nvPr/>
        </p:nvSpPr>
        <p:spPr>
          <a:xfrm>
            <a:off x="1349484" y="6933779"/>
            <a:ext cx="138340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>
                <a:latin typeface="Soberana Sans" panose="02000000000000000000" pitchFamily="50" charset="0"/>
              </a:rPr>
              <a:t>Orientación para pacientes de Consulta Externa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4E1774A-E974-488B-BB1F-0E53584B9373}"/>
              </a:ext>
            </a:extLst>
          </p:cNvPr>
          <p:cNvSpPr txBox="1"/>
          <p:nvPr/>
        </p:nvSpPr>
        <p:spPr>
          <a:xfrm>
            <a:off x="4490605" y="3223919"/>
            <a:ext cx="195753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>
                <a:latin typeface="Soberana Sans" panose="02000000000000000000" pitchFamily="50" charset="0"/>
              </a:rPr>
              <a:t>Reglamento e información para familiares de pacientes hospitalizados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E067D253-DA7B-434A-825E-BFB78A7EBDDF}"/>
              </a:ext>
            </a:extLst>
          </p:cNvPr>
          <p:cNvSpPr txBox="1"/>
          <p:nvPr/>
        </p:nvSpPr>
        <p:spPr>
          <a:xfrm>
            <a:off x="4467220" y="4355248"/>
            <a:ext cx="21199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>
                <a:latin typeface="Soberana Sans" panose="02000000000000000000" pitchFamily="50" charset="0"/>
              </a:rPr>
              <a:t>Tabulador de Cuotas de recuperación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F2631F72-3F41-4BC5-84CB-195DD2E011BE}"/>
              </a:ext>
            </a:extLst>
          </p:cNvPr>
          <p:cNvSpPr txBox="1"/>
          <p:nvPr/>
        </p:nvSpPr>
        <p:spPr>
          <a:xfrm>
            <a:off x="4452051" y="4931795"/>
            <a:ext cx="1592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latin typeface="Soberana Sans" panose="02000000000000000000" pitchFamily="50" charset="0"/>
              </a:rPr>
              <a:t>Guía práctica para elaborar una Solicitud de acceso a información pública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8ED3BE73-5DEC-4440-BD28-E8F050130DA2}"/>
              </a:ext>
            </a:extLst>
          </p:cNvPr>
          <p:cNvSpPr txBox="1"/>
          <p:nvPr/>
        </p:nvSpPr>
        <p:spPr>
          <a:xfrm>
            <a:off x="4452050" y="6092118"/>
            <a:ext cx="1592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latin typeface="Soberana Sans" panose="02000000000000000000" pitchFamily="50" charset="0"/>
              </a:rPr>
              <a:t>Guía práctica para obtener copia de tu expediente clínico</a:t>
            </a:r>
          </a:p>
        </p:txBody>
      </p:sp>
      <p:pic>
        <p:nvPicPr>
          <p:cNvPr id="2051" name="Imagen 3043" descr="C:\Users\himfg\AppData\Local\Microsoft\Windows\INetCache\Content.Word\DSC_0031.jpg">
            <a:extLst>
              <a:ext uri="{FF2B5EF4-FFF2-40B4-BE49-F238E27FC236}">
                <a16:creationId xmlns:a16="http://schemas.microsoft.com/office/drawing/2014/main" id="{2E3BB023-7D15-4037-9D63-DEBB848B85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87"/>
          <a:stretch/>
        </p:blipFill>
        <p:spPr bwMode="auto">
          <a:xfrm>
            <a:off x="574000" y="7738584"/>
            <a:ext cx="5903283" cy="78566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" name="CuadroTexto 2047">
            <a:extLst>
              <a:ext uri="{FF2B5EF4-FFF2-40B4-BE49-F238E27FC236}">
                <a16:creationId xmlns:a16="http://schemas.microsoft.com/office/drawing/2014/main" id="{F929CDE0-85BA-4BDE-AA42-1867185A3DE0}"/>
              </a:ext>
            </a:extLst>
          </p:cNvPr>
          <p:cNvSpPr txBox="1"/>
          <p:nvPr/>
        </p:nvSpPr>
        <p:spPr>
          <a:xfrm>
            <a:off x="4856199" y="8526154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" dirty="0"/>
              <a:t>Unidad de Transparencia</a:t>
            </a:r>
          </a:p>
          <a:p>
            <a:pPr algn="ctr"/>
            <a:r>
              <a:rPr lang="es-MX" sz="800" dirty="0"/>
              <a:t>Tel. 5228 9917 </a:t>
            </a:r>
            <a:r>
              <a:rPr lang="es-MX" sz="800" dirty="0" err="1"/>
              <a:t>ext</a:t>
            </a:r>
            <a:r>
              <a:rPr lang="es-MX" sz="800" dirty="0"/>
              <a:t> 2505</a:t>
            </a:r>
          </a:p>
          <a:p>
            <a:pPr algn="ctr"/>
            <a:r>
              <a:rPr lang="es-MX" sz="800" dirty="0"/>
              <a:t>Correo: transparencia@himfg.edu.mx</a:t>
            </a:r>
          </a:p>
        </p:txBody>
      </p:sp>
      <p:sp>
        <p:nvSpPr>
          <p:cNvPr id="2052" name="Rectángulo 2051">
            <a:extLst>
              <a:ext uri="{FF2B5EF4-FFF2-40B4-BE49-F238E27FC236}">
                <a16:creationId xmlns:a16="http://schemas.microsoft.com/office/drawing/2014/main" id="{C9594F14-A440-49A3-9F70-F23BBF161E66}"/>
              </a:ext>
            </a:extLst>
          </p:cNvPr>
          <p:cNvSpPr/>
          <p:nvPr/>
        </p:nvSpPr>
        <p:spPr>
          <a:xfrm>
            <a:off x="1461447" y="8637058"/>
            <a:ext cx="3429000" cy="302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200"/>
              </a:spcAft>
            </a:pPr>
            <a:r>
              <a:rPr lang="es-ES" sz="400" b="1" spc="150" dirty="0">
                <a:solidFill>
                  <a:srgbClr val="4F81BD"/>
                </a:solidFill>
                <a:latin typeface="Soberana Titular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INSTITUTO NACIONAL DE SALUD AFILIADO A LA UNAM</a:t>
            </a:r>
            <a:endParaRPr lang="es-MX" sz="400" b="1" spc="150" dirty="0">
              <a:solidFill>
                <a:srgbClr val="4F81B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s-MX" sz="400" dirty="0">
                <a:latin typeface="Soberana Titular" panose="02000000000000000000" pitchFamily="50" charset="0"/>
                <a:ea typeface="Times New Roman" panose="02020603050405020304" pitchFamily="18" charset="0"/>
                <a:cs typeface="Verdana" panose="020B0604030504040204" pitchFamily="34" charset="0"/>
              </a:rPr>
              <a:t> </a:t>
            </a:r>
            <a:endParaRPr lang="es-MX" sz="400" dirty="0">
              <a:latin typeface="Times New Roman" panose="02020603050405020304" pitchFamily="18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algn="ctr">
              <a:spcAft>
                <a:spcPts val="0"/>
              </a:spcAft>
              <a:tabLst>
                <a:tab pos="2700020" algn="ctr"/>
                <a:tab pos="5400040" algn="r"/>
                <a:tab pos="2698115" algn="ctr"/>
                <a:tab pos="5396230" algn="r"/>
              </a:tabLst>
            </a:pPr>
            <a:r>
              <a:rPr lang="es-MX" sz="400" dirty="0">
                <a:latin typeface="Soberana Titular" panose="02000000000000000000" pitchFamily="50" charset="0"/>
                <a:ea typeface="Times New Roman" panose="02020603050405020304" pitchFamily="18" charset="0"/>
                <a:cs typeface="Verdana" panose="020B0604030504040204" pitchFamily="34" charset="0"/>
              </a:rPr>
              <a:t>Dr. Márquez 162, Col. Doctores. Del. Cuauhtémoc, C.P. 06720 Ciudad de México.</a:t>
            </a:r>
            <a:endParaRPr lang="es-MX" sz="400" dirty="0">
              <a:latin typeface="Times New Roman" panose="02020603050405020304" pitchFamily="18" charset="0"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010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106</Words>
  <Application>Microsoft Office PowerPoint</Application>
  <PresentationFormat>Carta (216 x 279 mm)</PresentationFormat>
  <Paragraphs>20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Soberana Sans</vt:lpstr>
      <vt:lpstr>Soberana Titular</vt:lpstr>
      <vt:lpstr>Times New Roman</vt:lpstr>
      <vt:lpstr>Verdana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Transparencia HIMFG</dc:creator>
  <cp:lastModifiedBy>Transparencia HIMFG</cp:lastModifiedBy>
  <cp:revision>8</cp:revision>
  <cp:lastPrinted>2018-09-29T01:13:06Z</cp:lastPrinted>
  <dcterms:created xsi:type="dcterms:W3CDTF">2018-09-29T00:32:29Z</dcterms:created>
  <dcterms:modified xsi:type="dcterms:W3CDTF">2018-09-29T02:11:15Z</dcterms:modified>
</cp:coreProperties>
</file>