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577388" cy="7524750"/>
  <p:notesSz cx="6797675" cy="9926638"/>
  <p:defaultTextStyle>
    <a:defPPr>
      <a:defRPr lang="es-MX"/>
    </a:defPPr>
    <a:lvl1pPr marL="0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8610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721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582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5443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43048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31658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20267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08877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70">
          <p15:clr>
            <a:srgbClr val="A4A3A4"/>
          </p15:clr>
        </p15:guide>
        <p15:guide id="2" pos="30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596" y="-90"/>
      </p:cViewPr>
      <p:guideLst>
        <p:guide orient="horz" pos="2370"/>
        <p:guide pos="30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8304" y="2337550"/>
            <a:ext cx="8140780" cy="161294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6608" y="4264025"/>
            <a:ext cx="6704172" cy="1922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7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4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3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1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0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08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43606" y="301340"/>
            <a:ext cx="2154912" cy="642042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78869" y="301340"/>
            <a:ext cx="6305114" cy="642042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548" y="4835349"/>
            <a:ext cx="8140780" cy="149449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6548" y="3189310"/>
            <a:ext cx="8140780" cy="164603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86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72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5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44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30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16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02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088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78869" y="1755776"/>
            <a:ext cx="4230013" cy="496598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68506" y="1755776"/>
            <a:ext cx="4230013" cy="496598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78870" y="1684360"/>
            <a:ext cx="4231676" cy="70196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8610" indent="0">
              <a:buNone/>
              <a:defRPr sz="2100" b="1"/>
            </a:lvl2pPr>
            <a:lvl3pPr marL="977219" indent="0">
              <a:buNone/>
              <a:defRPr sz="1900" b="1"/>
            </a:lvl3pPr>
            <a:lvl4pPr marL="1465829" indent="0">
              <a:buNone/>
              <a:defRPr sz="1700" b="1"/>
            </a:lvl4pPr>
            <a:lvl5pPr marL="1954439" indent="0">
              <a:buNone/>
              <a:defRPr sz="1700" b="1"/>
            </a:lvl5pPr>
            <a:lvl6pPr marL="2443048" indent="0">
              <a:buNone/>
              <a:defRPr sz="1700" b="1"/>
            </a:lvl6pPr>
            <a:lvl7pPr marL="2931658" indent="0">
              <a:buNone/>
              <a:defRPr sz="1700" b="1"/>
            </a:lvl7pPr>
            <a:lvl8pPr marL="3420267" indent="0">
              <a:buNone/>
              <a:defRPr sz="1700" b="1"/>
            </a:lvl8pPr>
            <a:lvl9pPr marL="3908877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8870" y="2386321"/>
            <a:ext cx="4231676" cy="4335441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65180" y="1684360"/>
            <a:ext cx="4233339" cy="70196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8610" indent="0">
              <a:buNone/>
              <a:defRPr sz="2100" b="1"/>
            </a:lvl2pPr>
            <a:lvl3pPr marL="977219" indent="0">
              <a:buNone/>
              <a:defRPr sz="1900" b="1"/>
            </a:lvl3pPr>
            <a:lvl4pPr marL="1465829" indent="0">
              <a:buNone/>
              <a:defRPr sz="1700" b="1"/>
            </a:lvl4pPr>
            <a:lvl5pPr marL="1954439" indent="0">
              <a:buNone/>
              <a:defRPr sz="1700" b="1"/>
            </a:lvl5pPr>
            <a:lvl6pPr marL="2443048" indent="0">
              <a:buNone/>
              <a:defRPr sz="1700" b="1"/>
            </a:lvl6pPr>
            <a:lvl7pPr marL="2931658" indent="0">
              <a:buNone/>
              <a:defRPr sz="1700" b="1"/>
            </a:lvl7pPr>
            <a:lvl8pPr marL="3420267" indent="0">
              <a:buNone/>
              <a:defRPr sz="1700" b="1"/>
            </a:lvl8pPr>
            <a:lvl9pPr marL="3908877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865180" y="2386321"/>
            <a:ext cx="4233339" cy="4335441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8870" y="299597"/>
            <a:ext cx="3150895" cy="127502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44493" y="299597"/>
            <a:ext cx="5354026" cy="6422166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78870" y="1574624"/>
            <a:ext cx="3150895" cy="5147139"/>
          </a:xfrm>
        </p:spPr>
        <p:txBody>
          <a:bodyPr/>
          <a:lstStyle>
            <a:lvl1pPr marL="0" indent="0">
              <a:buNone/>
              <a:defRPr sz="1500"/>
            </a:lvl1pPr>
            <a:lvl2pPr marL="488610" indent="0">
              <a:buNone/>
              <a:defRPr sz="1300"/>
            </a:lvl2pPr>
            <a:lvl3pPr marL="977219" indent="0">
              <a:buNone/>
              <a:defRPr sz="1100"/>
            </a:lvl3pPr>
            <a:lvl4pPr marL="1465829" indent="0">
              <a:buNone/>
              <a:defRPr sz="1000"/>
            </a:lvl4pPr>
            <a:lvl5pPr marL="1954439" indent="0">
              <a:buNone/>
              <a:defRPr sz="1000"/>
            </a:lvl5pPr>
            <a:lvl6pPr marL="2443048" indent="0">
              <a:buNone/>
              <a:defRPr sz="1000"/>
            </a:lvl6pPr>
            <a:lvl7pPr marL="2931658" indent="0">
              <a:buNone/>
              <a:defRPr sz="1000"/>
            </a:lvl7pPr>
            <a:lvl8pPr marL="3420267" indent="0">
              <a:buNone/>
              <a:defRPr sz="1000"/>
            </a:lvl8pPr>
            <a:lvl9pPr marL="3908877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77235" y="5267325"/>
            <a:ext cx="5746433" cy="6218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77235" y="672350"/>
            <a:ext cx="5746433" cy="4514850"/>
          </a:xfrm>
        </p:spPr>
        <p:txBody>
          <a:bodyPr/>
          <a:lstStyle>
            <a:lvl1pPr marL="0" indent="0">
              <a:buNone/>
              <a:defRPr sz="3400"/>
            </a:lvl1pPr>
            <a:lvl2pPr marL="488610" indent="0">
              <a:buNone/>
              <a:defRPr sz="3000"/>
            </a:lvl2pPr>
            <a:lvl3pPr marL="977219" indent="0">
              <a:buNone/>
              <a:defRPr sz="2600"/>
            </a:lvl3pPr>
            <a:lvl4pPr marL="1465829" indent="0">
              <a:buNone/>
              <a:defRPr sz="2100"/>
            </a:lvl4pPr>
            <a:lvl5pPr marL="1954439" indent="0">
              <a:buNone/>
              <a:defRPr sz="2100"/>
            </a:lvl5pPr>
            <a:lvl6pPr marL="2443048" indent="0">
              <a:buNone/>
              <a:defRPr sz="2100"/>
            </a:lvl6pPr>
            <a:lvl7pPr marL="2931658" indent="0">
              <a:buNone/>
              <a:defRPr sz="2100"/>
            </a:lvl7pPr>
            <a:lvl8pPr marL="3420267" indent="0">
              <a:buNone/>
              <a:defRPr sz="2100"/>
            </a:lvl8pPr>
            <a:lvl9pPr marL="3908877" indent="0">
              <a:buNone/>
              <a:defRPr sz="21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77235" y="5889163"/>
            <a:ext cx="5746433" cy="883112"/>
          </a:xfrm>
        </p:spPr>
        <p:txBody>
          <a:bodyPr/>
          <a:lstStyle>
            <a:lvl1pPr marL="0" indent="0">
              <a:buNone/>
              <a:defRPr sz="1500"/>
            </a:lvl1pPr>
            <a:lvl2pPr marL="488610" indent="0">
              <a:buNone/>
              <a:defRPr sz="1300"/>
            </a:lvl2pPr>
            <a:lvl3pPr marL="977219" indent="0">
              <a:buNone/>
              <a:defRPr sz="1100"/>
            </a:lvl3pPr>
            <a:lvl4pPr marL="1465829" indent="0">
              <a:buNone/>
              <a:defRPr sz="1000"/>
            </a:lvl4pPr>
            <a:lvl5pPr marL="1954439" indent="0">
              <a:buNone/>
              <a:defRPr sz="1000"/>
            </a:lvl5pPr>
            <a:lvl6pPr marL="2443048" indent="0">
              <a:buNone/>
              <a:defRPr sz="1000"/>
            </a:lvl6pPr>
            <a:lvl7pPr marL="2931658" indent="0">
              <a:buNone/>
              <a:defRPr sz="1000"/>
            </a:lvl7pPr>
            <a:lvl8pPr marL="3420267" indent="0">
              <a:buNone/>
              <a:defRPr sz="1000"/>
            </a:lvl8pPr>
            <a:lvl9pPr marL="3908877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78870" y="301339"/>
            <a:ext cx="8619649" cy="1254125"/>
          </a:xfrm>
          <a:prstGeom prst="rect">
            <a:avLst/>
          </a:prstGeom>
        </p:spPr>
        <p:txBody>
          <a:bodyPr vert="horz" lIns="97722" tIns="48861" rIns="97722" bIns="48861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78870" y="1755776"/>
            <a:ext cx="8619649" cy="4965987"/>
          </a:xfrm>
          <a:prstGeom prst="rect">
            <a:avLst/>
          </a:prstGeom>
        </p:spPr>
        <p:txBody>
          <a:bodyPr vert="horz" lIns="97722" tIns="48861" rIns="97722" bIns="48861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78869" y="6974329"/>
            <a:ext cx="2234724" cy="400623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5F5FC-378F-405B-9A3B-A92721A4E4B5}" type="datetimeFigureOut">
              <a:rPr lang="es-MX" smtClean="0"/>
              <a:pPr/>
              <a:t>15/08/2019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272274" y="6974329"/>
            <a:ext cx="3032840" cy="400623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63795" y="6974329"/>
            <a:ext cx="2234724" cy="400623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77219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6457" indent="-366457" algn="l" defTabSz="97721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3991" indent="-305381" algn="l" defTabSz="977219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524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0134" indent="-244305" algn="l" defTabSz="977219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8743" indent="-244305" algn="l" defTabSz="977219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7353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75963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4572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3182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8610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1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582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443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3048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1658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267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8877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lataformadetransparencia.org.mx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667" y="285989"/>
            <a:ext cx="3016835" cy="7031781"/>
          </a:xfrm>
          <a:ln cap="rnd">
            <a:solidFill>
              <a:schemeClr val="accent1"/>
            </a:solidFill>
          </a:ln>
        </p:spPr>
        <p:txBody>
          <a:bodyPr>
            <a:normAutofit fontScale="32500" lnSpcReduction="20000"/>
          </a:bodyPr>
          <a:lstStyle/>
          <a:p>
            <a:endParaRPr lang="es-MX" sz="4000" b="1" dirty="0">
              <a:solidFill>
                <a:schemeClr val="tx1"/>
              </a:solidFill>
              <a:latin typeface="Calisto MT" pitchFamily="18" charset="0"/>
            </a:endParaRPr>
          </a:p>
          <a:p>
            <a:pPr algn="l"/>
            <a:endParaRPr lang="es-MX" sz="4000" b="1" dirty="0">
              <a:solidFill>
                <a:schemeClr val="tx1"/>
              </a:solidFill>
              <a:latin typeface="Calisto MT" pitchFamily="18" charset="0"/>
            </a:endParaRPr>
          </a:p>
          <a:p>
            <a:pPr algn="l"/>
            <a:endParaRPr lang="es-MX" sz="4000" b="1" dirty="0">
              <a:solidFill>
                <a:schemeClr val="tx1"/>
              </a:solidFill>
              <a:latin typeface="Calisto MT" pitchFamily="18" charset="0"/>
            </a:endParaRPr>
          </a:p>
          <a:p>
            <a:pPr algn="l"/>
            <a:r>
              <a:rPr lang="es-MX" sz="4300" b="1" dirty="0">
                <a:solidFill>
                  <a:schemeClr val="tx1"/>
                </a:solidFill>
              </a:rPr>
              <a:t>¿Qué   es   una  solicitud  de  acceso  a información  pública?</a:t>
            </a:r>
            <a:br>
              <a:rPr lang="es-MX" sz="4300" b="1" dirty="0">
                <a:solidFill>
                  <a:schemeClr val="tx1"/>
                </a:solidFill>
              </a:rPr>
            </a:br>
            <a:r>
              <a:rPr lang="es-MX" sz="1900" dirty="0">
                <a:solidFill>
                  <a:schemeClr val="tx1"/>
                </a:solidFill>
              </a:rPr>
              <a:t/>
            </a:r>
            <a:br>
              <a:rPr lang="es-MX" sz="1900" dirty="0">
                <a:solidFill>
                  <a:schemeClr val="tx1"/>
                </a:solidFill>
              </a:rPr>
            </a:br>
            <a:endParaRPr lang="es-MX" sz="1900" dirty="0">
              <a:solidFill>
                <a:schemeClr val="tx1"/>
              </a:solidFill>
            </a:endParaRPr>
          </a:p>
          <a:p>
            <a:pPr algn="just"/>
            <a:r>
              <a:rPr lang="es-MX" sz="4300" dirty="0">
                <a:solidFill>
                  <a:schemeClr val="tx1"/>
                </a:solidFill>
              </a:rPr>
              <a:t>Es un trámite mediante el cual las personas pueden acceder a la documentación que generan, obtienen o conservan las dependencias o entidades de la Administración Pública Federal.</a:t>
            </a:r>
            <a:br>
              <a:rPr lang="es-MX" sz="4300" dirty="0">
                <a:solidFill>
                  <a:schemeClr val="tx1"/>
                </a:solidFill>
              </a:rPr>
            </a:br>
            <a:endParaRPr lang="es-MX" sz="4300" dirty="0">
              <a:solidFill>
                <a:schemeClr val="tx1"/>
              </a:solidFill>
            </a:endParaRPr>
          </a:p>
          <a:p>
            <a:pPr algn="just"/>
            <a:r>
              <a:rPr lang="es-MX" sz="4300" dirty="0">
                <a:solidFill>
                  <a:schemeClr val="tx1"/>
                </a:solidFill>
              </a:rPr>
              <a:t>La información solicitada puede ser sobre cualquier actividad que se lleve a cabo  en  el gobierno. </a:t>
            </a:r>
          </a:p>
          <a:p>
            <a:endParaRPr lang="es-MX" sz="4300" dirty="0">
              <a:solidFill>
                <a:schemeClr val="tx1"/>
              </a:solidFill>
            </a:endParaRPr>
          </a:p>
          <a:p>
            <a:pPr marL="265113" indent="-176213" algn="l">
              <a:buFont typeface="Wingdings" pitchFamily="2" charset="2"/>
              <a:buChar char="v"/>
            </a:pPr>
            <a:r>
              <a:rPr lang="es-MX" sz="4300" dirty="0">
                <a:solidFill>
                  <a:schemeClr val="tx1"/>
                </a:solidFill>
              </a:rPr>
              <a:t>Resultados de los proyectos y programas,</a:t>
            </a:r>
          </a:p>
          <a:p>
            <a:pPr marL="265113" lvl="1" indent="-176213" algn="l">
              <a:buFont typeface="Wingdings" pitchFamily="2" charset="2"/>
              <a:buChar char="v"/>
            </a:pPr>
            <a:r>
              <a:rPr lang="es-MX" sz="4300" dirty="0">
                <a:solidFill>
                  <a:schemeClr val="tx1"/>
                </a:solidFill>
              </a:rPr>
              <a:t>Gastos que realizan,</a:t>
            </a:r>
          </a:p>
          <a:p>
            <a:pPr marL="265113" lvl="2" indent="-176213" algn="l">
              <a:buFont typeface="Wingdings" pitchFamily="2" charset="2"/>
              <a:buChar char="v"/>
            </a:pPr>
            <a:r>
              <a:rPr lang="es-MX" sz="4300" dirty="0">
                <a:solidFill>
                  <a:schemeClr val="tx1"/>
                </a:solidFill>
              </a:rPr>
              <a:t>Estadísticas</a:t>
            </a: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indent="3175" algn="l"/>
            <a:r>
              <a:rPr lang="es-MX" sz="4300" b="1" dirty="0">
                <a:solidFill>
                  <a:schemeClr val="tx1"/>
                </a:solidFill>
              </a:rPr>
              <a:t>¿Cualquier  información  que posee el gobierno  es pública y por lo tanto,  la puedo  solicitar?</a:t>
            </a:r>
            <a:r>
              <a:rPr lang="es-MX" sz="3300" b="1" dirty="0">
                <a:solidFill>
                  <a:schemeClr val="tx1"/>
                </a:solidFill>
                <a:latin typeface="Calisto MT" pitchFamily="18" charset="0"/>
              </a:rPr>
              <a:t/>
            </a:r>
            <a:br>
              <a:rPr lang="es-MX" sz="3300" b="1" dirty="0">
                <a:solidFill>
                  <a:schemeClr val="tx1"/>
                </a:solidFill>
                <a:latin typeface="Calisto MT" pitchFamily="18" charset="0"/>
              </a:rPr>
            </a:br>
            <a:endParaRPr lang="es-MX" sz="3300" b="1" dirty="0">
              <a:solidFill>
                <a:schemeClr val="tx1"/>
              </a:solidFill>
              <a:latin typeface="Calisto MT" pitchFamily="18" charset="0"/>
            </a:endParaRPr>
          </a:p>
          <a:p>
            <a:pPr indent="3175" algn="just"/>
            <a:r>
              <a:rPr lang="es-MX" sz="2700" dirty="0"/>
              <a:t/>
            </a:r>
            <a:br>
              <a:rPr lang="es-MX" sz="2700" dirty="0"/>
            </a:br>
            <a:r>
              <a:rPr lang="es-MX" sz="4300" dirty="0">
                <a:solidFill>
                  <a:schemeClr val="tx1"/>
                </a:solidFill>
              </a:rPr>
              <a:t>Toda la información que posee el gobierno es pública, excepto aquélla que esté clasificada como reservada o confidencial.</a:t>
            </a:r>
            <a:br>
              <a:rPr lang="es-MX" sz="4300" dirty="0">
                <a:solidFill>
                  <a:schemeClr val="tx1"/>
                </a:solidFill>
              </a:rPr>
            </a:br>
            <a:endParaRPr lang="es-MX" sz="4300" dirty="0">
              <a:solidFill>
                <a:schemeClr val="tx1"/>
              </a:solidFill>
            </a:endParaRPr>
          </a:p>
          <a:p>
            <a:pPr indent="3175" algn="just"/>
            <a:r>
              <a:rPr lang="es-MX" sz="3700" dirty="0">
                <a:solidFill>
                  <a:schemeClr val="tx1"/>
                </a:solidFill>
              </a:rPr>
              <a:t/>
            </a:r>
            <a:br>
              <a:rPr lang="es-MX" sz="3700" dirty="0">
                <a:solidFill>
                  <a:schemeClr val="tx1"/>
                </a:solidFill>
              </a:rPr>
            </a:br>
            <a:r>
              <a:rPr lang="es-MX" sz="2700" dirty="0">
                <a:solidFill>
                  <a:schemeClr val="tx1"/>
                </a:solidFill>
              </a:rPr>
              <a:t/>
            </a:r>
            <a:br>
              <a:rPr lang="es-MX" sz="2700" dirty="0">
                <a:solidFill>
                  <a:schemeClr val="tx1"/>
                </a:solidFill>
              </a:rPr>
            </a:b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280277" y="285989"/>
            <a:ext cx="3016835" cy="7031781"/>
          </a:xfrm>
          <a:prstGeom prst="rect">
            <a:avLst/>
          </a:prstGeom>
          <a:ln cap="rnd">
            <a:solidFill>
              <a:schemeClr val="accent1"/>
            </a:solidFill>
          </a:ln>
        </p:spPr>
        <p:txBody>
          <a:bodyPr vert="horz" lIns="97722" tIns="48861" rIns="97722" bIns="48861" rtlCol="0">
            <a:normAutofit/>
          </a:bodyPr>
          <a:lstStyle/>
          <a:p>
            <a:pPr algn="ctr">
              <a:spcBef>
                <a:spcPct val="20000"/>
              </a:spcBef>
            </a:pPr>
            <a:endParaRPr lang="es-MX" sz="1000" b="1" dirty="0">
              <a:latin typeface="Calisto MT" pitchFamily="18" charset="0"/>
            </a:endParaRPr>
          </a:p>
          <a:p>
            <a:pPr algn="just">
              <a:spcBef>
                <a:spcPct val="20000"/>
              </a:spcBef>
            </a:pPr>
            <a:endParaRPr lang="es-MX" sz="1400" b="1" dirty="0"/>
          </a:p>
          <a:p>
            <a:pPr algn="just">
              <a:spcBef>
                <a:spcPct val="20000"/>
              </a:spcBef>
            </a:pPr>
            <a:r>
              <a:rPr lang="es-MX" sz="1400" b="1" dirty="0"/>
              <a:t>Información reservada </a:t>
            </a:r>
            <a:r>
              <a:rPr lang="es-MX" sz="1400" dirty="0"/>
              <a:t>es aquella cuya difusión puede comprometer la seguridad nacional, menoscabar la conducción de las negociaciones o relaciones internacionales, dañar la estabilidad financiera del país, poner en riesgo la vida de cualquier persona, causar perjuicio a las actividades de verificación del cumplimiento de las leyes mientras las resoluciones no causen estado, entre otros.</a:t>
            </a:r>
            <a:br>
              <a:rPr lang="es-MX" sz="1400" dirty="0"/>
            </a:br>
            <a:endParaRPr lang="es-MX" sz="1400" dirty="0"/>
          </a:p>
          <a:p>
            <a:pPr algn="just">
              <a:spcBef>
                <a:spcPct val="20000"/>
              </a:spcBef>
            </a:pPr>
            <a:endParaRPr lang="es-MX" sz="1300" b="1" dirty="0"/>
          </a:p>
          <a:p>
            <a:pPr algn="just">
              <a:spcBef>
                <a:spcPct val="20000"/>
              </a:spcBef>
            </a:pPr>
            <a:endParaRPr lang="es-MX" sz="1300" b="1" dirty="0"/>
          </a:p>
          <a:p>
            <a:pPr algn="just">
              <a:spcBef>
                <a:spcPct val="20000"/>
              </a:spcBef>
            </a:pPr>
            <a:r>
              <a:rPr lang="es-MX" sz="1400" b="1" dirty="0"/>
              <a:t>Información confidencial</a:t>
            </a:r>
            <a:r>
              <a:rPr lang="es-MX" sz="1400" dirty="0"/>
              <a:t> se refiere a los datos personales de cualquier individuo y es la relativa, por ejemplo, a su domicilio, teléfono, expediente médico, origen étnico o racial, características físicas, morales o emocionales y toda aquella que afecte su intimidad, entre otros.</a:t>
            </a:r>
            <a:endParaRPr lang="es-MX" sz="14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6444878" y="285989"/>
            <a:ext cx="3016835" cy="7031781"/>
          </a:xfrm>
          <a:prstGeom prst="rect">
            <a:avLst/>
          </a:prstGeom>
          <a:ln cap="rnd">
            <a:solidFill>
              <a:schemeClr val="accent1"/>
            </a:solidFill>
          </a:ln>
        </p:spPr>
        <p:txBody>
          <a:bodyPr vert="horz" lIns="97722" tIns="48861" rIns="97722" bIns="48861" rtlCol="0">
            <a:normAutofit fontScale="32500" lnSpcReduction="20000"/>
          </a:bodyPr>
          <a:lstStyle/>
          <a:p>
            <a:pPr lvl="0" algn="ctr">
              <a:spcBef>
                <a:spcPct val="20000"/>
              </a:spcBef>
            </a:pPr>
            <a:endParaRPr lang="es-MX" sz="5600" b="1" dirty="0">
              <a:latin typeface="Calisto MT" pitchFamily="18" charset="0"/>
            </a:endParaRPr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algn="just">
              <a:spcBef>
                <a:spcPct val="20000"/>
              </a:spcBef>
            </a:pPr>
            <a:r>
              <a:rPr lang="es-MX" sz="4900" b="1" dirty="0"/>
              <a:t>¿Cómo puedo presentar una solicitud de acceso a información pública?</a:t>
            </a:r>
            <a:br>
              <a:rPr lang="es-MX" sz="4900" b="1" dirty="0"/>
            </a:br>
            <a:r>
              <a:rPr lang="es-MX" sz="4300" dirty="0"/>
              <a:t/>
            </a:r>
            <a:br>
              <a:rPr lang="es-MX" sz="4300" dirty="0"/>
            </a:br>
            <a:r>
              <a:rPr lang="es-MX" sz="4300" dirty="0"/>
              <a:t>1. Por medio electrónico a través de Internet, utilizando la Plataforma Nacional de Transparencia</a:t>
            </a:r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lvl="0" algn="ctr">
              <a:spcBef>
                <a:spcPct val="20000"/>
              </a:spcBef>
            </a:pPr>
            <a:r>
              <a:rPr lang="es-MX" sz="3400" dirty="0">
                <a:hlinkClick r:id="rId2"/>
              </a:rPr>
              <a:t>https://www.plataformadetransparencia.org.mx</a:t>
            </a:r>
            <a:endParaRPr lang="es-MX" sz="3400" dirty="0"/>
          </a:p>
          <a:p>
            <a:pPr lvl="0" algn="ctr">
              <a:spcBef>
                <a:spcPct val="20000"/>
              </a:spcBef>
            </a:pPr>
            <a:endParaRPr lang="es-MX" sz="4300" dirty="0"/>
          </a:p>
          <a:p>
            <a:pPr algn="just">
              <a:spcBef>
                <a:spcPct val="20000"/>
              </a:spcBef>
            </a:pPr>
            <a:r>
              <a:rPr lang="es-MX" sz="4300" dirty="0"/>
              <a:t>2. Por correo certificado o por mensajería, presentando un formato o escrito libre ante la Unidad de Transparencia de la dependencia o entidad cuya información solicita.</a:t>
            </a:r>
            <a:br>
              <a:rPr lang="es-MX" sz="4300" dirty="0"/>
            </a:br>
            <a:r>
              <a:rPr lang="es-MX" sz="4300" dirty="0"/>
              <a:t/>
            </a:r>
            <a:br>
              <a:rPr lang="es-MX" sz="4300" dirty="0"/>
            </a:br>
            <a:r>
              <a:rPr lang="es-MX" sz="4300" dirty="0"/>
              <a:t/>
            </a:r>
            <a:br>
              <a:rPr lang="es-MX" sz="4300" dirty="0"/>
            </a:br>
            <a:r>
              <a:rPr lang="es-MX" sz="4300" dirty="0"/>
              <a:t>3. Acudiendo personalmente a la Unidad de Transparencia de este Hospital.</a:t>
            </a:r>
            <a:endParaRPr lang="es-MX" sz="4300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</a:pPr>
            <a:endParaRPr lang="es-MX" sz="4300" dirty="0"/>
          </a:p>
          <a:p>
            <a:pPr lvl="0" algn="ctr">
              <a:spcBef>
                <a:spcPct val="20000"/>
              </a:spcBef>
            </a:pPr>
            <a:endParaRPr lang="es-MX" sz="4300" dirty="0"/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lvl="0" algn="ctr">
              <a:spcBef>
                <a:spcPct val="20000"/>
              </a:spcBef>
            </a:pPr>
            <a:endParaRPr lang="es-MX" sz="47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FDF4C389-EAC3-4FE5-B81C-20E2B9511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1883" y="2538239"/>
            <a:ext cx="1282824" cy="7559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667" y="285989"/>
            <a:ext cx="3016835" cy="7031781"/>
          </a:xfrm>
          <a:ln cap="rnd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s-MX" dirty="0">
              <a:solidFill>
                <a:schemeClr val="tx1"/>
              </a:solidFill>
            </a:endParaRPr>
          </a:p>
          <a:p>
            <a:endParaRPr lang="es-MX" sz="1200" dirty="0">
              <a:solidFill>
                <a:schemeClr val="tx1"/>
              </a:solidFill>
            </a:endParaRPr>
          </a:p>
          <a:p>
            <a:pPr indent="3175" algn="l">
              <a:lnSpc>
                <a:spcPct val="80000"/>
              </a:lnSpc>
            </a:pPr>
            <a:r>
              <a:rPr lang="es-MX" sz="1400" b="1" dirty="0">
                <a:solidFill>
                  <a:schemeClr val="tx1"/>
                </a:solidFill>
              </a:rPr>
              <a:t>¿En cuánto tiempo me entregarán la información ?</a:t>
            </a:r>
          </a:p>
          <a:p>
            <a:pPr algn="l">
              <a:spcBef>
                <a:spcPts val="0"/>
              </a:spcBef>
            </a:pPr>
            <a:endParaRPr lang="es-MX" sz="14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1300" dirty="0">
                <a:solidFill>
                  <a:schemeClr val="tx1"/>
                </a:solidFill>
              </a:rPr>
              <a:t>En un plazo máximo de veinte días hábiles</a:t>
            </a:r>
            <a:r>
              <a:rPr lang="es-MX" sz="1400" dirty="0">
                <a:solidFill>
                  <a:schemeClr val="tx1"/>
                </a:solidFill>
              </a:rPr>
              <a:t/>
            </a:r>
            <a:br>
              <a:rPr lang="es-MX" sz="1400" dirty="0">
                <a:solidFill>
                  <a:schemeClr val="tx1"/>
                </a:solidFill>
              </a:rPr>
            </a:br>
            <a:endParaRPr lang="es-MX" sz="14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es-MX" sz="1400" dirty="0">
              <a:solidFill>
                <a:schemeClr val="tx1"/>
              </a:solidFill>
            </a:endParaRPr>
          </a:p>
          <a:p>
            <a:pPr indent="3175" algn="l">
              <a:lnSpc>
                <a:spcPct val="80000"/>
              </a:lnSpc>
            </a:pPr>
            <a:r>
              <a:rPr lang="es-MX" sz="1300" dirty="0">
                <a:solidFill>
                  <a:schemeClr val="tx1"/>
                </a:solidFill>
              </a:rPr>
              <a:t/>
            </a:r>
            <a:br>
              <a:rPr lang="es-MX" sz="1300" dirty="0">
                <a:solidFill>
                  <a:schemeClr val="tx1"/>
                </a:solidFill>
              </a:rPr>
            </a:br>
            <a:r>
              <a:rPr lang="es-MX" sz="1400" b="1" dirty="0">
                <a:solidFill>
                  <a:schemeClr val="tx1"/>
                </a:solidFill>
              </a:rPr>
              <a:t>¿Qué puedo hacer si no me entregaron la información solicitada?</a:t>
            </a:r>
          </a:p>
          <a:p>
            <a:pPr>
              <a:spcBef>
                <a:spcPts val="0"/>
              </a:spcBef>
            </a:pPr>
            <a:endParaRPr lang="es-MX" sz="13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s-MX" sz="1300" dirty="0">
                <a:solidFill>
                  <a:schemeClr val="tx1"/>
                </a:solidFill>
              </a:rPr>
              <a:t>Puede presentar un Recurso de Revisión ante el INAI o en la Unidad de Transparencia</a:t>
            </a: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172663" y="285989"/>
            <a:ext cx="3273788" cy="7031781"/>
          </a:xfrm>
          <a:prstGeom prst="rect">
            <a:avLst/>
          </a:prstGeom>
          <a:ln cap="rnd">
            <a:solidFill>
              <a:schemeClr val="accent1"/>
            </a:solidFill>
          </a:ln>
        </p:spPr>
        <p:txBody>
          <a:bodyPr vert="horz" lIns="97722" tIns="48861" rIns="97722" bIns="48861" rtlCol="0">
            <a:normAutofit fontScale="32500" lnSpcReduction="20000"/>
          </a:bodyPr>
          <a:lstStyle/>
          <a:p>
            <a:pPr algn="ctr"/>
            <a:r>
              <a:rPr lang="es-MX" sz="6000" dirty="0"/>
              <a:t/>
            </a:r>
            <a:br>
              <a:rPr lang="es-MX" sz="6000" dirty="0"/>
            </a:br>
            <a:endParaRPr lang="es-MX" sz="6000" dirty="0"/>
          </a:p>
          <a:p>
            <a:pPr indent="3175">
              <a:spcBef>
                <a:spcPct val="20000"/>
              </a:spcBef>
            </a:pPr>
            <a:r>
              <a:rPr lang="es-MX" sz="4300" b="1" dirty="0"/>
              <a:t>¿Dónde está ubicada de la Unidad de Transparencia del Hospital Infantil de México Federico Gómez?</a:t>
            </a:r>
          </a:p>
          <a:p>
            <a:endParaRPr lang="es-MX" sz="6400" b="1" dirty="0">
              <a:latin typeface="Calisto MT" pitchFamily="18" charset="0"/>
            </a:endParaRPr>
          </a:p>
          <a:p>
            <a:pPr algn="ctr"/>
            <a:r>
              <a:rPr lang="es-MX" sz="4700" b="1" dirty="0"/>
              <a:t> </a:t>
            </a:r>
            <a:r>
              <a:rPr lang="es-MX" sz="4000" dirty="0"/>
              <a:t>Dr. Márquez No. 162,</a:t>
            </a:r>
          </a:p>
          <a:p>
            <a:pPr algn="ctr"/>
            <a:r>
              <a:rPr lang="es-MX" sz="4000" dirty="0"/>
              <a:t>Col. Doctores, </a:t>
            </a:r>
            <a:r>
              <a:rPr lang="es-MX" sz="4000" dirty="0" smtClean="0"/>
              <a:t>Alcaldía</a:t>
            </a:r>
            <a:r>
              <a:rPr lang="es-MX" sz="4000" dirty="0" smtClean="0"/>
              <a:t> </a:t>
            </a:r>
            <a:r>
              <a:rPr lang="es-MX" sz="4000" dirty="0"/>
              <a:t>Cuauhtémoc</a:t>
            </a:r>
            <a:r>
              <a:rPr lang="es-MX" sz="4000" dirty="0" smtClean="0"/>
              <a:t>.</a:t>
            </a:r>
            <a:endParaRPr lang="es-MX" sz="4000" smtClean="0"/>
          </a:p>
          <a:p>
            <a:pPr algn="ctr"/>
            <a:r>
              <a:rPr lang="es-MX" sz="4000" smtClean="0"/>
              <a:t> </a:t>
            </a:r>
            <a:r>
              <a:rPr lang="es-MX" sz="4000" dirty="0"/>
              <a:t>(entrada por la puerta 2)</a:t>
            </a:r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algn="ctr"/>
            <a:r>
              <a:rPr lang="es-MX" sz="4000" b="1" dirty="0"/>
              <a:t>Horario de servicio:</a:t>
            </a:r>
          </a:p>
          <a:p>
            <a:pPr algn="ctr"/>
            <a:endParaRPr lang="es-MX" sz="4000" b="1" dirty="0"/>
          </a:p>
          <a:p>
            <a:pPr algn="ctr"/>
            <a:r>
              <a:rPr lang="es-MX" sz="4000" dirty="0"/>
              <a:t>Lunes a Viernes de 9:00 a 15:00 horas</a:t>
            </a:r>
          </a:p>
          <a:p>
            <a:endParaRPr lang="es-MX" sz="4700" dirty="0"/>
          </a:p>
          <a:p>
            <a:endParaRPr lang="es-MX" sz="4700" dirty="0"/>
          </a:p>
          <a:p>
            <a:endParaRPr lang="es-MX" sz="4700" dirty="0"/>
          </a:p>
          <a:p>
            <a:r>
              <a:rPr lang="es-MX" sz="4700" b="1" dirty="0">
                <a:latin typeface="Trebuchet MS" pitchFamily="34" charset="0"/>
              </a:rPr>
              <a:t>Directorio:</a:t>
            </a:r>
          </a:p>
          <a:p>
            <a:endParaRPr lang="es-MX" sz="4700" dirty="0"/>
          </a:p>
          <a:p>
            <a:pPr algn="ctr"/>
            <a:r>
              <a:rPr lang="es-MX" sz="4000" b="1" dirty="0"/>
              <a:t>Dr. </a:t>
            </a:r>
            <a:r>
              <a:rPr lang="es-MX" sz="4000" b="1" dirty="0" smtClean="0"/>
              <a:t>Jaime Nieto </a:t>
            </a:r>
            <a:r>
              <a:rPr lang="es-MX" sz="4000" b="1" dirty="0" err="1" smtClean="0"/>
              <a:t>Zermeño</a:t>
            </a:r>
            <a:endParaRPr lang="es-MX" sz="4000" b="1" dirty="0"/>
          </a:p>
          <a:p>
            <a:pPr algn="ctr"/>
            <a:r>
              <a:rPr lang="es-MX" sz="4000" dirty="0"/>
              <a:t>Director General</a:t>
            </a:r>
          </a:p>
          <a:p>
            <a:endParaRPr lang="es-MX" sz="4700" dirty="0"/>
          </a:p>
          <a:p>
            <a:pPr algn="ctr"/>
            <a:r>
              <a:rPr lang="es-MX" sz="4000" b="1" dirty="0" smtClean="0"/>
              <a:t>Dra. Miriam Guadalupe Herrera Segura</a:t>
            </a:r>
            <a:endParaRPr lang="es-MX" sz="4000" b="1" dirty="0"/>
          </a:p>
          <a:p>
            <a:pPr algn="ctr"/>
            <a:r>
              <a:rPr lang="es-MX" sz="4000" dirty="0"/>
              <a:t>Titular de la Unidad de Transparencia</a:t>
            </a:r>
          </a:p>
          <a:p>
            <a:pPr algn="ctr"/>
            <a:endParaRPr lang="es-MX" sz="4000" dirty="0"/>
          </a:p>
          <a:p>
            <a:pPr algn="ctr"/>
            <a:r>
              <a:rPr lang="es-MX" sz="4000" b="1" dirty="0"/>
              <a:t>Lic. María del Carmen Medina García</a:t>
            </a:r>
          </a:p>
          <a:p>
            <a:pPr algn="ctr"/>
            <a:r>
              <a:rPr lang="es-MX" sz="4000" dirty="0"/>
              <a:t>Secretaria Técnica del Comité de Transparencia</a:t>
            </a:r>
          </a:p>
          <a:p>
            <a:pPr algn="ctr"/>
            <a:endParaRPr lang="es-MX" sz="4000" dirty="0"/>
          </a:p>
          <a:p>
            <a:pPr algn="ctr"/>
            <a:r>
              <a:rPr lang="es-MX" sz="4000" b="1" dirty="0"/>
              <a:t>Susana Gabriel López</a:t>
            </a:r>
          </a:p>
          <a:p>
            <a:pPr algn="ctr"/>
            <a:r>
              <a:rPr lang="es-MX" sz="4000" b="1" dirty="0"/>
              <a:t>Juan Carlos Gil Hernández</a:t>
            </a:r>
          </a:p>
          <a:p>
            <a:pPr algn="ctr"/>
            <a:r>
              <a:rPr lang="es-MX" sz="4000" dirty="0"/>
              <a:t>Primer Contacto</a:t>
            </a:r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marL="176213"/>
            <a:r>
              <a:rPr lang="es-MX" sz="4000" dirty="0"/>
              <a:t>Tel: 52 28 99 17 Ext. 2505</a:t>
            </a:r>
          </a:p>
          <a:p>
            <a:pPr marL="176213"/>
            <a:r>
              <a:rPr lang="es-MX" sz="4000" dirty="0"/>
              <a:t>Correo electrónico:</a:t>
            </a:r>
          </a:p>
          <a:p>
            <a:pPr marL="176213"/>
            <a:r>
              <a:rPr lang="es-MX" sz="4000" dirty="0"/>
              <a:t>transparencia@himfg.edu.mx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6523374" y="285989"/>
            <a:ext cx="3016835" cy="7031781"/>
          </a:xfrm>
          <a:prstGeom prst="rect">
            <a:avLst/>
          </a:prstGeom>
          <a:ln w="15875" cap="rnd">
            <a:solidFill>
              <a:schemeClr val="accent1">
                <a:lumMod val="75000"/>
              </a:schemeClr>
            </a:solidFill>
          </a:ln>
        </p:spPr>
        <p:txBody>
          <a:bodyPr vert="horz" lIns="97722" tIns="48861" rIns="97722" bIns="48861" rtlCol="0">
            <a:normAutofit/>
          </a:bodyPr>
          <a:lstStyle/>
          <a:p>
            <a:pPr lvl="0" algn="ctr">
              <a:spcBef>
                <a:spcPct val="20000"/>
              </a:spcBef>
            </a:pPr>
            <a:endParaRPr lang="es-MX" sz="60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635535" y="2136250"/>
            <a:ext cx="2827751" cy="344898"/>
          </a:xfrm>
          <a:prstGeom prst="rect">
            <a:avLst/>
          </a:prstGeom>
        </p:spPr>
        <p:txBody>
          <a:bodyPr wrap="square" lIns="97722" tIns="48861" rIns="97722" bIns="48861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MX" sz="1600" b="1" dirty="0">
                <a:latin typeface="Trebuchet MS" pitchFamily="34" charset="0"/>
              </a:rPr>
              <a:t>Unidad de Transparencia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635535" y="3490285"/>
            <a:ext cx="2827751" cy="1822225"/>
          </a:xfrm>
          <a:prstGeom prst="rect">
            <a:avLst/>
          </a:prstGeom>
        </p:spPr>
        <p:txBody>
          <a:bodyPr wrap="square" lIns="97722" tIns="48861" rIns="97722" bIns="48861">
            <a:spAutoFit/>
          </a:bodyPr>
          <a:lstStyle/>
          <a:p>
            <a:pPr algn="ctr"/>
            <a:r>
              <a:rPr lang="es-MX" sz="2800" b="1" dirty="0">
                <a:latin typeface="Calisto MT" pitchFamily="18" charset="0"/>
              </a:rPr>
              <a:t>Solicitud de Acceso a  </a:t>
            </a:r>
          </a:p>
          <a:p>
            <a:pPr algn="ctr"/>
            <a:r>
              <a:rPr lang="es-MX" sz="2800" b="1" dirty="0">
                <a:latin typeface="Calisto MT" pitchFamily="18" charset="0"/>
              </a:rPr>
              <a:t>Información Pública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635535" y="2785653"/>
            <a:ext cx="2827751" cy="337700"/>
          </a:xfrm>
          <a:prstGeom prst="rect">
            <a:avLst/>
          </a:prstGeom>
        </p:spPr>
        <p:txBody>
          <a:bodyPr wrap="square" lIns="97722" tIns="48861" rIns="97722" bIns="48861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MX" sz="1500" b="1" dirty="0"/>
              <a:t>Guía práctica para elaborar una:</a:t>
            </a:r>
          </a:p>
        </p:txBody>
      </p:sp>
      <p:pic>
        <p:nvPicPr>
          <p:cNvPr id="10" name="Imagen 9" descr="11174491_811598852227940_5991029680495829623_o">
            <a:extLst>
              <a:ext uri="{FF2B5EF4-FFF2-40B4-BE49-F238E27FC236}">
                <a16:creationId xmlns:a16="http://schemas.microsoft.com/office/drawing/2014/main" xmlns="" id="{8049178C-B9D2-4454-9EEB-EA24C967A88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974" y="5562575"/>
            <a:ext cx="1455689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 l="8036" t="22857" r="67410" b="67143"/>
          <a:stretch>
            <a:fillRect/>
          </a:stretch>
        </p:blipFill>
        <p:spPr bwMode="auto">
          <a:xfrm>
            <a:off x="6786610" y="355526"/>
            <a:ext cx="2574116" cy="655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Rectángulo"/>
          <p:cNvSpPr/>
          <p:nvPr/>
        </p:nvSpPr>
        <p:spPr>
          <a:xfrm>
            <a:off x="6646082" y="1141344"/>
            <a:ext cx="2827751" cy="406453"/>
          </a:xfrm>
          <a:prstGeom prst="rect">
            <a:avLst/>
          </a:prstGeom>
        </p:spPr>
        <p:txBody>
          <a:bodyPr wrap="square" lIns="97722" tIns="48861" rIns="97722" bIns="48861">
            <a:spAutoFit/>
          </a:bodyPr>
          <a:lstStyle/>
          <a:p>
            <a:pPr algn="ctr"/>
            <a:r>
              <a:rPr lang="es-MX" sz="1000" b="1" dirty="0" smtClean="0">
                <a:latin typeface="Trebuchet MS" pitchFamily="34" charset="0"/>
              </a:rPr>
              <a:t>Hospital Infantil de México Federico Gómez</a:t>
            </a:r>
          </a:p>
          <a:p>
            <a:pPr algn="ctr"/>
            <a:r>
              <a:rPr lang="es-MX" sz="900" dirty="0" smtClean="0">
                <a:latin typeface="Trebuchet MS" pitchFamily="34" charset="0"/>
              </a:rPr>
              <a:t>Instituto Nacional de Salud</a:t>
            </a:r>
            <a:endParaRPr lang="es-MX" sz="9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125</Words>
  <Application>Microsoft Office PowerPoint</Application>
  <PresentationFormat>Personalizado</PresentationFormat>
  <Paragraphs>89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rechum</dc:creator>
  <cp:lastModifiedBy>Sub.Seguimiento</cp:lastModifiedBy>
  <cp:revision>43</cp:revision>
  <cp:lastPrinted>2018-09-28T14:39:23Z</cp:lastPrinted>
  <dcterms:created xsi:type="dcterms:W3CDTF">2011-10-12T22:43:45Z</dcterms:created>
  <dcterms:modified xsi:type="dcterms:W3CDTF">2019-08-15T23:44:55Z</dcterms:modified>
</cp:coreProperties>
</file>